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66" r:id="rId3"/>
    <p:sldId id="267" r:id="rId4"/>
    <p:sldId id="269" r:id="rId5"/>
    <p:sldId id="270" r:id="rId6"/>
    <p:sldId id="272" r:id="rId7"/>
    <p:sldId id="258" r:id="rId8"/>
    <p:sldId id="273" r:id="rId9"/>
    <p:sldId id="263" r:id="rId10"/>
    <p:sldId id="275" r:id="rId11"/>
    <p:sldId id="278" r:id="rId12"/>
    <p:sldId id="276" r:id="rId13"/>
    <p:sldId id="277" r:id="rId14"/>
    <p:sldId id="279" r:id="rId15"/>
    <p:sldId id="291" r:id="rId16"/>
    <p:sldId id="292" r:id="rId17"/>
    <p:sldId id="280" r:id="rId18"/>
    <p:sldId id="281" r:id="rId19"/>
    <p:sldId id="289" r:id="rId20"/>
    <p:sldId id="282" r:id="rId21"/>
    <p:sldId id="290" r:id="rId22"/>
    <p:sldId id="283" r:id="rId23"/>
    <p:sldId id="268" r:id="rId24"/>
    <p:sldId id="284" r:id="rId25"/>
    <p:sldId id="285" r:id="rId26"/>
    <p:sldId id="271" r:id="rId27"/>
    <p:sldId id="288" r:id="rId28"/>
    <p:sldId id="287" r:id="rId29"/>
    <p:sldId id="260" r:id="rId30"/>
    <p:sldId id="264" r:id="rId31"/>
    <p:sldId id="265" r:id="rId32"/>
  </p:sldIdLst>
  <p:sldSz cx="18288000" cy="10239375"/>
  <p:notesSz cx="10239375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34"/>
    <p:restoredTop sz="94610"/>
  </p:normalViewPr>
  <p:slideViewPr>
    <p:cSldViewPr snapToGrid="0" snapToObjects="1">
      <p:cViewPr varScale="1">
        <p:scale>
          <a:sx n="84" d="100"/>
          <a:sy n="84" d="100"/>
        </p:scale>
        <p:origin x="232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0326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B8813-F56F-B1B6-CB30-8A1DA0F6E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FE4DEB-08CE-B53D-A0CA-BA65EBBC5A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972806-CA1F-4C3A-6A9A-67806B3D22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E25A4-49BC-AC4D-F91D-7DBD8B7602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7566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43BCF-A63C-D585-49C2-507BC2088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1847F-B79D-6BF7-2709-87D2B34BE6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491799-4E1B-C901-ED1A-9FCA1A5F0E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885D27-D2D3-617D-1F73-00EFD3C133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569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2A74E-A5C2-3492-6CA3-6CAFCB0BF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E7EAB0-8BA5-6834-2E0D-4ECAA9688B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BAF3DE-BEFD-1D43-BAB3-1BAE332A97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4DA8DB-2EA3-5F5B-9860-5834D33BC2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12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611D8A-3E48-08C6-9F7C-CFFBBB2B2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605212-C1F0-3B1D-711F-F1B4D4CAB4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6659AB-794C-32B0-771A-20888963D5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9D1A51-B128-A8DC-6027-6CEE981F1D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8611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854D0-D016-0A5F-985B-8CDEAC6A8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E34297-EC29-D75B-ADCE-9DE2A95028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E770A6-6EAA-B679-6BC4-738E2001B1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1CA15B-5692-B45E-88A5-EA6CF7FDC6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0447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EEF9B-690D-3331-9812-606C65F84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849B01-DB30-AA98-C03A-3461616D78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C804D1-0756-8BA4-7A7B-EFB8B045C7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F21DD-64B3-767E-9FCB-6FE3CD392C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9614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4EDC06-5EFC-E7FF-A1D1-7BFB18814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6725F-54B2-FF8B-9511-DF2A8BE0C1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5FCF8E-1033-9EBF-480A-1C9B33AF9E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FEC121-9336-E203-8A73-E79016754C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969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1BA2F-0CE7-3DDA-CB52-EA1962CFF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565452-C0B8-81A8-1721-EB3D525074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388C71-0978-F30F-2D3F-4275D5F948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6F343-E64A-2FBF-6EE5-605D889F3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5403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hyperlink" Target="https://programmerhumor.io/ai-memes/prompt-engineer-vs-sloperator-4fpa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svg"/><Relationship Id="rId4" Type="http://schemas.openxmlformats.org/officeDocument/2006/relationships/image" Target="../media/image30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420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rame 208733266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09575" y="380999"/>
            <a:ext cx="17497425" cy="9525001"/>
          </a:xfrm>
          <a:prstGeom prst="rect">
            <a:avLst/>
          </a:prstGeom>
        </p:spPr>
      </p:pic>
      <p:pic>
        <p:nvPicPr>
          <p:cNvPr id="3" name="Group 208733134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477875" y="6190547"/>
            <a:ext cx="4029224" cy="86747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62000" y="8991600"/>
            <a:ext cx="107346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000" dirty="0">
                <a:solidFill>
                  <a:srgbClr val="FFFFFF"/>
                </a:solidFill>
                <a:latin typeface="IBM Plex Sans SemiBold" pitchFamily="34" charset="0"/>
              </a:rPr>
              <a:t>Марат </a:t>
            </a:r>
            <a:r>
              <a:rPr lang="ru-RU" sz="3000" dirty="0" err="1">
                <a:solidFill>
                  <a:srgbClr val="FFFFFF"/>
                </a:solidFill>
                <a:latin typeface="IBM Plex Sans SemiBold" pitchFamily="34" charset="0"/>
              </a:rPr>
              <a:t>Зимнуров</a:t>
            </a:r>
            <a:endParaRPr lang="en-US" sz="3000" dirty="0"/>
          </a:p>
        </p:txBody>
      </p:sp>
      <p:sp>
        <p:nvSpPr>
          <p:cNvPr id="5" name="Text 1"/>
          <p:cNvSpPr/>
          <p:nvPr/>
        </p:nvSpPr>
        <p:spPr>
          <a:xfrm>
            <a:off x="762000" y="6029325"/>
            <a:ext cx="10734675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5625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Advanced-</a:t>
            </a:r>
            <a:r>
              <a:rPr lang="ru-RU" sz="5625" dirty="0" err="1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промптинг</a:t>
            </a:r>
            <a:r>
              <a:rPr lang="ru-RU" sz="5625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, каким образом добиваться от моделей нужного результата</a:t>
            </a:r>
            <a:endParaRPr lang="en-US" sz="5625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ame 2131331711">
            <a:extLst>
              <a:ext uri="{FF2B5EF4-FFF2-40B4-BE49-F238E27FC236}">
                <a16:creationId xmlns:a16="http://schemas.microsoft.com/office/drawing/2014/main" id="{35715424-627E-2332-D05D-4AD53A7972C5}"/>
              </a:ext>
            </a:extLst>
          </p:cNvPr>
          <p:cNvSpPr/>
          <p:nvPr/>
        </p:nvSpPr>
        <p:spPr>
          <a:xfrm>
            <a:off x="10648950" y="1905000"/>
            <a:ext cx="6877050" cy="7572375"/>
          </a:xfrm>
          <a:prstGeom prst="roundRect">
            <a:avLst>
              <a:gd name="adj" fmla="val 4155"/>
            </a:avLst>
          </a:prstGeom>
          <a:solidFill>
            <a:srgbClr val="EFF0F6"/>
          </a:solidFill>
          <a:ln/>
        </p:spPr>
      </p:sp>
      <p:pic>
        <p:nvPicPr>
          <p:cNvPr id="21" name="Frame 2131331646" descr="preencoded.png">
            <a:extLst>
              <a:ext uri="{FF2B5EF4-FFF2-40B4-BE49-F238E27FC236}">
                <a16:creationId xmlns:a16="http://schemas.microsoft.com/office/drawing/2014/main" id="{E87C3768-C597-2625-EA6F-861DCB67C88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62000" y="1903554"/>
            <a:ext cx="9081203" cy="7573821"/>
          </a:xfrm>
          <a:prstGeom prst="rect">
            <a:avLst/>
          </a:prstGeom>
        </p:spPr>
      </p:pic>
      <p:sp>
        <p:nvSpPr>
          <p:cNvPr id="24" name="Frame 2131331708">
            <a:extLst>
              <a:ext uri="{FF2B5EF4-FFF2-40B4-BE49-F238E27FC236}">
                <a16:creationId xmlns:a16="http://schemas.microsoft.com/office/drawing/2014/main" id="{24E8945E-E2A6-0472-1FAF-CF17EEF30997}"/>
              </a:ext>
            </a:extLst>
          </p:cNvPr>
          <p:cNvSpPr/>
          <p:nvPr/>
        </p:nvSpPr>
        <p:spPr>
          <a:xfrm>
            <a:off x="1057275" y="2999780"/>
            <a:ext cx="7696200" cy="3115436"/>
          </a:xfrm>
          <a:prstGeom prst="roundRect">
            <a:avLst>
              <a:gd name="adj" fmla="val 9494"/>
            </a:avLst>
          </a:prstGeom>
          <a:solidFill>
            <a:srgbClr val="4200D0">
              <a:alpha val="10000"/>
            </a:srgbClr>
          </a:solidFill>
          <a:ln/>
        </p:spPr>
      </p:sp>
      <p:pic>
        <p:nvPicPr>
          <p:cNvPr id="25" name="Group 2087330933" descr="preencoded.png">
            <a:extLst>
              <a:ext uri="{FF2B5EF4-FFF2-40B4-BE49-F238E27FC236}">
                <a16:creationId xmlns:a16="http://schemas.microsoft.com/office/drawing/2014/main" id="{9BBB31B8-CD74-DD6D-DA8E-FAD08C9C4F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pic>
        <p:nvPicPr>
          <p:cNvPr id="26" name="format_quote" descr="preencoded.png">
            <a:extLst>
              <a:ext uri="{FF2B5EF4-FFF2-40B4-BE49-F238E27FC236}">
                <a16:creationId xmlns:a16="http://schemas.microsoft.com/office/drawing/2014/main" id="{84CE204B-6089-8D9A-361A-4245CFE8B1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7381875" y="7905534"/>
            <a:ext cx="1238466" cy="1238466"/>
          </a:xfrm>
          <a:prstGeom prst="rect">
            <a:avLst/>
          </a:prstGeom>
        </p:spPr>
      </p:pic>
      <p:sp>
        <p:nvSpPr>
          <p:cNvPr id="27" name="Frame 2131331645">
            <a:extLst>
              <a:ext uri="{FF2B5EF4-FFF2-40B4-BE49-F238E27FC236}">
                <a16:creationId xmlns:a16="http://schemas.microsoft.com/office/drawing/2014/main" id="{25B5427B-EDEC-A282-4540-F267B3C8F443}"/>
              </a:ext>
            </a:extLst>
          </p:cNvPr>
          <p:cNvSpPr/>
          <p:nvPr/>
        </p:nvSpPr>
        <p:spPr>
          <a:xfrm>
            <a:off x="1038225" y="7953375"/>
            <a:ext cx="1143000" cy="1143000"/>
          </a:xfrm>
          <a:prstGeom prst="roundRect">
            <a:avLst>
              <a:gd name="adj" fmla="val 8333333"/>
            </a:avLst>
          </a:prstGeom>
          <a:solidFill>
            <a:srgbClr val="FFFFFF"/>
          </a:solidFill>
          <a:ln/>
        </p:spPr>
      </p:sp>
      <p:sp>
        <p:nvSpPr>
          <p:cNvPr id="28" name="Text 4">
            <a:extLst>
              <a:ext uri="{FF2B5EF4-FFF2-40B4-BE49-F238E27FC236}">
                <a16:creationId xmlns:a16="http://schemas.microsoft.com/office/drawing/2014/main" id="{EC3CF407-E43F-0CA3-8EE7-32418698AC82}"/>
              </a:ext>
            </a:extLst>
          </p:cNvPr>
          <p:cNvSpPr/>
          <p:nvPr/>
        </p:nvSpPr>
        <p:spPr>
          <a:xfrm>
            <a:off x="1057274" y="2181225"/>
            <a:ext cx="8286749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2625" kern="0" spc="-2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Руководитель группы разработки ООО «</a:t>
            </a:r>
            <a:r>
              <a:rPr lang="ru-RU" sz="2625" kern="0" spc="-26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Авито</a:t>
            </a:r>
            <a:r>
              <a:rPr lang="ru-RU" sz="2625" kern="0" spc="-2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 Тех»»</a:t>
            </a:r>
            <a:endParaRPr lang="en-US" sz="2625" dirty="0"/>
          </a:p>
        </p:txBody>
      </p:sp>
      <p:sp>
        <p:nvSpPr>
          <p:cNvPr id="29" name="Text 5">
            <a:extLst>
              <a:ext uri="{FF2B5EF4-FFF2-40B4-BE49-F238E27FC236}">
                <a16:creationId xmlns:a16="http://schemas.microsoft.com/office/drawing/2014/main" id="{3398A530-2045-B1EA-64AF-89FB2C3D8BEC}"/>
              </a:ext>
            </a:extLst>
          </p:cNvPr>
          <p:cNvSpPr/>
          <p:nvPr/>
        </p:nvSpPr>
        <p:spPr>
          <a:xfrm>
            <a:off x="1128712" y="6361939"/>
            <a:ext cx="7572375" cy="31154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ru-RU" sz="1650" dirty="0"/>
              <a:t>Автор научных работ, образовательных и </a:t>
            </a:r>
            <a:r>
              <a:rPr lang="en-GB" sz="1650" dirty="0"/>
              <a:t>open- source-</a:t>
            </a:r>
            <a:r>
              <a:rPr lang="ru-RU" sz="1650" dirty="0"/>
              <a:t>проектов, спикер профессиональных конференций </a:t>
            </a:r>
            <a:r>
              <a:rPr lang="en-GB" sz="1650" dirty="0" err="1"/>
              <a:t>HolyJS</a:t>
            </a:r>
            <a:r>
              <a:rPr lang="en-GB" sz="1650" dirty="0"/>
              <a:t> </a:t>
            </a:r>
            <a:r>
              <a:rPr lang="ru-RU" sz="1650" dirty="0"/>
              <a:t>и </a:t>
            </a:r>
            <a:r>
              <a:rPr lang="en-GB" sz="1650" dirty="0" err="1"/>
              <a:t>CodeFest</a:t>
            </a:r>
            <a:r>
              <a:rPr lang="en-GB" sz="1650" dirty="0"/>
              <a:t>. </a:t>
            </a:r>
            <a:endParaRPr lang="ru-RU" sz="1650" dirty="0"/>
          </a:p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ru-RU" sz="1650" dirty="0"/>
              <a:t>Исследую  функциональное программирование, </a:t>
            </a:r>
            <a:r>
              <a:rPr lang="en-GB" sz="1650" dirty="0"/>
              <a:t>LLM </a:t>
            </a:r>
            <a:r>
              <a:rPr lang="ru-RU" sz="1650" dirty="0"/>
              <a:t>и формальные способы объяснить машине, что правдоподобный код — еще не обязательно рабочий.</a:t>
            </a:r>
          </a:p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1650" dirty="0"/>
              <a:t>Ex-worker: Microsoft, Adjust, </a:t>
            </a:r>
            <a:r>
              <a:rPr lang="en-US" sz="1650" dirty="0" err="1"/>
              <a:t>Roadmunk</a:t>
            </a:r>
            <a:r>
              <a:rPr lang="en-US" sz="1650" dirty="0"/>
              <a:t>, Xsolla, </a:t>
            </a:r>
            <a:r>
              <a:rPr lang="ru-RU" sz="1650" dirty="0"/>
              <a:t>Контур, </a:t>
            </a:r>
            <a:r>
              <a:rPr lang="en-US" sz="1650" dirty="0"/>
              <a:t>EPAM, </a:t>
            </a:r>
            <a:r>
              <a:rPr lang="en-US" sz="1650" dirty="0" err="1"/>
              <a:t>Akvelon</a:t>
            </a:r>
            <a:endParaRPr lang="en-US" sz="1650" dirty="0"/>
          </a:p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ru-RU" sz="1650" dirty="0"/>
              <a:t>Написал детскую книгу, опубликовал музыкальный альбом, веду блоги и стримы, разрабатываю казуальные игры и визуальные новеллы</a:t>
            </a:r>
          </a:p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endParaRPr lang="ru-RU" sz="1650" dirty="0"/>
          </a:p>
        </p:txBody>
      </p:sp>
      <p:sp>
        <p:nvSpPr>
          <p:cNvPr id="30" name="Text 6">
            <a:extLst>
              <a:ext uri="{FF2B5EF4-FFF2-40B4-BE49-F238E27FC236}">
                <a16:creationId xmlns:a16="http://schemas.microsoft.com/office/drawing/2014/main" id="{7C783715-406B-3986-EF2F-018FD66D4E2A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Марат </a:t>
            </a:r>
            <a:r>
              <a:rPr lang="ru-RU" sz="4125" kern="0" spc="-124" dirty="0" err="1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Зимнуров</a:t>
            </a:r>
            <a:endParaRPr lang="en-US" sz="4125" dirty="0"/>
          </a:p>
        </p:txBody>
      </p:sp>
      <p:sp>
        <p:nvSpPr>
          <p:cNvPr id="31" name="Text 7">
            <a:extLst>
              <a:ext uri="{FF2B5EF4-FFF2-40B4-BE49-F238E27FC236}">
                <a16:creationId xmlns:a16="http://schemas.microsoft.com/office/drawing/2014/main" id="{506777A5-6916-665B-5E47-D2B8C4B82A95}"/>
              </a:ext>
            </a:extLst>
          </p:cNvPr>
          <p:cNvSpPr/>
          <p:nvPr/>
        </p:nvSpPr>
        <p:spPr>
          <a:xfrm>
            <a:off x="1200150" y="3139439"/>
            <a:ext cx="7429500" cy="21088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2400"/>
              </a:lnSpc>
              <a:spcAft>
                <a:spcPts val="1800"/>
              </a:spcAft>
            </a:pP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Разрабатываем </a:t>
            </a:r>
            <a:r>
              <a:rPr lang="en-US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HR Tech: </a:t>
            </a: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приём, отпуска, согласия, </a:t>
            </a:r>
            <a:r>
              <a:rPr lang="ru-RU" sz="1650" kern="0" spc="-16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бенефиты</a:t>
            </a: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, увольнения, удержания, мерит, </a:t>
            </a:r>
            <a:r>
              <a:rPr lang="ru-RU" sz="1650" kern="0" spc="-16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комплайенс</a:t>
            </a: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 и так далее…</a:t>
            </a:r>
          </a:p>
          <a:p>
            <a:pPr algn="l">
              <a:lnSpc>
                <a:spcPts val="2400"/>
              </a:lnSpc>
              <a:spcAft>
                <a:spcPts val="1800"/>
              </a:spcAft>
            </a:pP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Преподаватель курса по </a:t>
            </a:r>
            <a:r>
              <a:rPr lang="en-US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AI </a:t>
            </a: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в ИТМО</a:t>
            </a:r>
          </a:p>
          <a:p>
            <a:pPr algn="l">
              <a:lnSpc>
                <a:spcPts val="2400"/>
              </a:lnSpc>
              <a:spcAft>
                <a:spcPts val="1800"/>
              </a:spcAft>
            </a:pP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</a:rPr>
              <a:t>Преподаватель на кафедре </a:t>
            </a:r>
            <a:r>
              <a:rPr lang="ru-RU" sz="1650" kern="0" spc="-16" dirty="0" err="1">
                <a:solidFill>
                  <a:srgbClr val="12152A"/>
                </a:solidFill>
                <a:latin typeface="IBM Plex Sans Medium" pitchFamily="34" charset="0"/>
              </a:rPr>
              <a:t>ИТиЦЭ</a:t>
            </a: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</a:rPr>
              <a:t> в ИГХТУ: функциональное программирование, фундаментальная информатика, технологии программирования, тестирование программного обеспечения</a:t>
            </a:r>
          </a:p>
          <a:p>
            <a:pPr algn="l">
              <a:lnSpc>
                <a:spcPts val="2400"/>
              </a:lnSpc>
              <a:spcAft>
                <a:spcPts val="1800"/>
              </a:spcAft>
            </a:pPr>
            <a:r>
              <a:rPr lang="ru-RU" sz="1650" kern="0" spc="-16" dirty="0" err="1">
                <a:solidFill>
                  <a:srgbClr val="12152A"/>
                </a:solidFill>
                <a:latin typeface="IBM Plex Sans Medium" pitchFamily="34" charset="0"/>
              </a:rPr>
              <a:t>Ревьювер</a:t>
            </a:r>
            <a:r>
              <a:rPr lang="ru-RU" sz="1650" kern="0" spc="-16" dirty="0">
                <a:solidFill>
                  <a:srgbClr val="12152A"/>
                </a:solidFill>
                <a:latin typeface="IBM Plex Sans Medium" pitchFamily="34" charset="0"/>
              </a:rPr>
              <a:t> практик управления проектами ИТМО х ВШЭ</a:t>
            </a:r>
            <a:endParaRPr lang="en-US" sz="1650" dirty="0"/>
          </a:p>
        </p:txBody>
      </p:sp>
      <p:sp>
        <p:nvSpPr>
          <p:cNvPr id="34" name="Google Shape;302;p69">
            <a:extLst>
              <a:ext uri="{FF2B5EF4-FFF2-40B4-BE49-F238E27FC236}">
                <a16:creationId xmlns:a16="http://schemas.microsoft.com/office/drawing/2014/main" id="{3AF4D819-9B40-1A47-9B83-6C018233A366}"/>
              </a:ext>
            </a:extLst>
          </p:cNvPr>
          <p:cNvSpPr/>
          <p:nvPr/>
        </p:nvSpPr>
        <p:spPr>
          <a:xfrm rot="20999940" flipH="1">
            <a:off x="14669290" y="6017521"/>
            <a:ext cx="1998670" cy="1900569"/>
          </a:xfrm>
          <a:prstGeom prst="rect">
            <a:avLst/>
          </a:prstGeom>
          <a:solidFill>
            <a:srgbClr val="00AAFF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Manrope Medium"/>
              <a:ea typeface="Manrope Medium"/>
              <a:cs typeface="Manrope Medium"/>
              <a:sym typeface="Manrope Medium"/>
            </a:endParaRPr>
          </a:p>
        </p:txBody>
      </p:sp>
      <p:pic>
        <p:nvPicPr>
          <p:cNvPr id="35" name="Google Shape;304;p69" title="Picture 1.png">
            <a:extLst>
              <a:ext uri="{FF2B5EF4-FFF2-40B4-BE49-F238E27FC236}">
                <a16:creationId xmlns:a16="http://schemas.microsoft.com/office/drawing/2014/main" id="{1BDCB5DA-87E8-7230-D94E-E3E59B78DF0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7182" t="33993" r="26812"/>
          <a:stretch/>
        </p:blipFill>
        <p:spPr>
          <a:xfrm rot="20931466">
            <a:off x="11592038" y="4454782"/>
            <a:ext cx="3525322" cy="3572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05;p69" title="Picture 1.png">
            <a:extLst>
              <a:ext uri="{FF2B5EF4-FFF2-40B4-BE49-F238E27FC236}">
                <a16:creationId xmlns:a16="http://schemas.microsoft.com/office/drawing/2014/main" id="{037E4453-8EEA-B58E-75B6-85D8627DEEF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3406" t="5069" r="10587" b="28924"/>
          <a:stretch/>
        </p:blipFill>
        <p:spPr>
          <a:xfrm>
            <a:off x="12486740" y="2999780"/>
            <a:ext cx="3525320" cy="35726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2687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C0D197-AA8D-77AD-F258-19ACAB88D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9" y="0"/>
            <a:ext cx="18378443" cy="1002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58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5CC68B-3697-6E0C-CC31-AA1AA7E9C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644">
            <a:extLst>
              <a:ext uri="{FF2B5EF4-FFF2-40B4-BE49-F238E27FC236}">
                <a16:creationId xmlns:a16="http://schemas.microsoft.com/office/drawing/2014/main" id="{CCEC286C-EF3A-1C81-B1B4-B11F9A68FCC1}"/>
              </a:ext>
            </a:extLst>
          </p:cNvPr>
          <p:cNvSpPr/>
          <p:nvPr/>
        </p:nvSpPr>
        <p:spPr>
          <a:xfrm>
            <a:off x="472440" y="1862136"/>
            <a:ext cx="17343120" cy="3502344"/>
          </a:xfrm>
          <a:prstGeom prst="roundRect">
            <a:avLst>
              <a:gd name="adj" fmla="val 8696"/>
            </a:avLst>
          </a:prstGeom>
          <a:solidFill>
            <a:srgbClr val="4200D0"/>
          </a:solidFill>
          <a:ln/>
        </p:spPr>
      </p:sp>
      <p:pic>
        <p:nvPicPr>
          <p:cNvPr id="4" name="Group 2087330933" descr="preencoded.png">
            <a:extLst>
              <a:ext uri="{FF2B5EF4-FFF2-40B4-BE49-F238E27FC236}">
                <a16:creationId xmlns:a16="http://schemas.microsoft.com/office/drawing/2014/main" id="{4797DD0F-67E2-42FF-CFB7-D552747C2E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14" name="Text 10">
            <a:extLst>
              <a:ext uri="{FF2B5EF4-FFF2-40B4-BE49-F238E27FC236}">
                <a16:creationId xmlns:a16="http://schemas.microsoft.com/office/drawing/2014/main" id="{C2A93D71-5081-F484-A73D-ABD51523219C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en-US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LLM</a:t>
            </a: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 и их токены</a:t>
            </a:r>
            <a:endParaRPr lang="en-US" sz="4125" dirty="0"/>
          </a:p>
        </p:txBody>
      </p:sp>
      <p:sp>
        <p:nvSpPr>
          <p:cNvPr id="15" name="name_1">
            <a:extLst>
              <a:ext uri="{FF2B5EF4-FFF2-40B4-BE49-F238E27FC236}">
                <a16:creationId xmlns:a16="http://schemas.microsoft.com/office/drawing/2014/main" id="{9886B51A-23CE-F86B-30D3-447970BF56E3}"/>
              </a:ext>
            </a:extLst>
          </p:cNvPr>
          <p:cNvSpPr/>
          <p:nvPr/>
        </p:nvSpPr>
        <p:spPr>
          <a:xfrm>
            <a:off x="1038224" y="2428874"/>
            <a:ext cx="4067176" cy="3819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500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#</a:t>
            </a:r>
            <a:r>
              <a:rPr lang="ru-RU" sz="7500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мантра</a:t>
            </a:r>
            <a:endParaRPr lang="en-US" sz="75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E523DF1B-AB73-FA6B-FA46-E8DDD6205F56}"/>
              </a:ext>
            </a:extLst>
          </p:cNvPr>
          <p:cNvSpPr/>
          <p:nvPr/>
        </p:nvSpPr>
        <p:spPr>
          <a:xfrm>
            <a:off x="5934077" y="3556635"/>
            <a:ext cx="8162923" cy="1563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4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Это новое электричество и Интернет</a:t>
            </a:r>
            <a:endParaRPr lang="en-US" sz="4400" dirty="0"/>
          </a:p>
        </p:txBody>
      </p:sp>
      <p:pic>
        <p:nvPicPr>
          <p:cNvPr id="5" name="Group 2087330935" descr="preencoded.png">
            <a:extLst>
              <a:ext uri="{FF2B5EF4-FFF2-40B4-BE49-F238E27FC236}">
                <a16:creationId xmlns:a16="http://schemas.microsoft.com/office/drawing/2014/main" id="{0DEDF1C1-F177-5A9D-8C8E-E1422FE980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006152" y="4129229"/>
            <a:ext cx="3839049" cy="2715295"/>
          </a:xfrm>
          <a:prstGeom prst="rect">
            <a:avLst/>
          </a:prstGeom>
        </p:spPr>
      </p:pic>
      <p:pic>
        <p:nvPicPr>
          <p:cNvPr id="17" name="Google Shape;340;p71">
            <a:extLst>
              <a:ext uri="{FF2B5EF4-FFF2-40B4-BE49-F238E27FC236}">
                <a16:creationId xmlns:a16="http://schemas.microsoft.com/office/drawing/2014/main" id="{34708E6D-2235-5E16-7162-D1B0C6AA93B3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86049" y="3533924"/>
            <a:ext cx="3171525" cy="317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Frame 2131331648" descr="preencoded.png">
            <a:extLst>
              <a:ext uri="{FF2B5EF4-FFF2-40B4-BE49-F238E27FC236}">
                <a16:creationId xmlns:a16="http://schemas.microsoft.com/office/drawing/2014/main" id="{19F6D534-DFFD-12A2-04A5-854AAAD4E60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050280" y="5364480"/>
            <a:ext cx="8263500" cy="3216130"/>
          </a:xfrm>
          <a:prstGeom prst="rect">
            <a:avLst/>
          </a:prstGeom>
        </p:spPr>
      </p:pic>
      <p:sp>
        <p:nvSpPr>
          <p:cNvPr id="7" name="2">
            <a:extLst>
              <a:ext uri="{FF2B5EF4-FFF2-40B4-BE49-F238E27FC236}">
                <a16:creationId xmlns:a16="http://schemas.microsoft.com/office/drawing/2014/main" id="{6CF6B294-5555-264B-8FD6-AA5B9E8D1A96}"/>
              </a:ext>
            </a:extLst>
          </p:cNvPr>
          <p:cNvSpPr/>
          <p:nvPr/>
        </p:nvSpPr>
        <p:spPr>
          <a:xfrm>
            <a:off x="6326504" y="5699297"/>
            <a:ext cx="4387215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5833"/>
              </a:lnSpc>
              <a:buNone/>
            </a:pPr>
            <a:r>
              <a:rPr lang="ru-RU" sz="2850" b="1" dirty="0">
                <a:solidFill>
                  <a:srgbClr val="12152A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Тогда человек зачем?</a:t>
            </a:r>
            <a:endParaRPr lang="en-US" sz="2850" dirty="0"/>
          </a:p>
        </p:txBody>
      </p:sp>
      <p:sp>
        <p:nvSpPr>
          <p:cNvPr id="8" name="Digital Innopolis Days">
            <a:extLst>
              <a:ext uri="{FF2B5EF4-FFF2-40B4-BE49-F238E27FC236}">
                <a16:creationId xmlns:a16="http://schemas.microsoft.com/office/drawing/2014/main" id="{D29D0D08-2CF5-E1CD-CAFA-B769743D5FBD}"/>
              </a:ext>
            </a:extLst>
          </p:cNvPr>
          <p:cNvSpPr/>
          <p:nvPr/>
        </p:nvSpPr>
        <p:spPr>
          <a:xfrm>
            <a:off x="6326505" y="7161384"/>
            <a:ext cx="7729538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2500"/>
              </a:lnSpc>
              <a:buNone/>
            </a:pPr>
            <a:r>
              <a:rPr lang="ru-RU" sz="2100" dirty="0"/>
              <a:t>Чтобы помогало, а не шарахнуло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166183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357;p73">
            <a:extLst>
              <a:ext uri="{FF2B5EF4-FFF2-40B4-BE49-F238E27FC236}">
                <a16:creationId xmlns:a16="http://schemas.microsoft.com/office/drawing/2014/main" id="{0BDFFD8E-1525-4E73-DFEB-7A259E92962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89330" y="1621645"/>
            <a:ext cx="7056375" cy="3528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6EEC8F10-D51F-797E-9987-1DD6CD84C5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4" name="Text 10">
            <a:extLst>
              <a:ext uri="{FF2B5EF4-FFF2-40B4-BE49-F238E27FC236}">
                <a16:creationId xmlns:a16="http://schemas.microsoft.com/office/drawing/2014/main" id="{32069F6F-FF47-3F56-D492-BDC03D0E8A4F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ru-RU" sz="4125" kern="0" spc="-124" dirty="0" err="1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Нейрослоп</a:t>
            </a: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 приходит на </a:t>
            </a:r>
            <a:r>
              <a:rPr lang="en-US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code review, </a:t>
            </a: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в чатах, документации</a:t>
            </a:r>
            <a:endParaRPr lang="en-US" sz="4125" dirty="0"/>
          </a:p>
        </p:txBody>
      </p:sp>
      <p:pic>
        <p:nvPicPr>
          <p:cNvPr id="5" name="Google Shape;413;p78">
            <a:extLst>
              <a:ext uri="{FF2B5EF4-FFF2-40B4-BE49-F238E27FC236}">
                <a16:creationId xmlns:a16="http://schemas.microsoft.com/office/drawing/2014/main" id="{870E199B-280D-1916-C19B-11EFF39A146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2444" y="1768562"/>
            <a:ext cx="7930515" cy="770881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rame 2131331644">
            <a:extLst>
              <a:ext uri="{FF2B5EF4-FFF2-40B4-BE49-F238E27FC236}">
                <a16:creationId xmlns:a16="http://schemas.microsoft.com/office/drawing/2014/main" id="{958F12B9-C8F5-5E91-F4D5-4E0758116EFC}"/>
              </a:ext>
            </a:extLst>
          </p:cNvPr>
          <p:cNvSpPr/>
          <p:nvPr/>
        </p:nvSpPr>
        <p:spPr>
          <a:xfrm>
            <a:off x="489330" y="5649999"/>
            <a:ext cx="6871590" cy="3827376"/>
          </a:xfrm>
          <a:prstGeom prst="roundRect">
            <a:avLst>
              <a:gd name="adj" fmla="val 8696"/>
            </a:avLst>
          </a:prstGeom>
          <a:solidFill>
            <a:srgbClr val="4200D0"/>
          </a:solidFill>
          <a:ln/>
        </p:spPr>
        <p:txBody>
          <a:bodyPr/>
          <a:lstStyle/>
          <a:p>
            <a:endParaRPr lang="en-RU" dirty="0"/>
          </a:p>
        </p:txBody>
      </p:sp>
      <p:sp>
        <p:nvSpPr>
          <p:cNvPr id="7" name="name_1">
            <a:extLst>
              <a:ext uri="{FF2B5EF4-FFF2-40B4-BE49-F238E27FC236}">
                <a16:creationId xmlns:a16="http://schemas.microsoft.com/office/drawing/2014/main" id="{D4ED07D7-D721-F5B8-829C-FEC19F08CC54}"/>
              </a:ext>
            </a:extLst>
          </p:cNvPr>
          <p:cNvSpPr/>
          <p:nvPr/>
        </p:nvSpPr>
        <p:spPr>
          <a:xfrm>
            <a:off x="1181670" y="6254115"/>
            <a:ext cx="2499360" cy="1137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7500" dirty="0">
                <a:solidFill>
                  <a:srgbClr val="FFFFFF"/>
                </a:solidFill>
                <a:latin typeface="IBM Plex Sans SemiBold" pitchFamily="34" charset="0"/>
              </a:rPr>
              <a:t>2007</a:t>
            </a:r>
            <a:endParaRPr lang="en-US" sz="7500" dirty="0"/>
          </a:p>
        </p:txBody>
      </p:sp>
      <p:sp>
        <p:nvSpPr>
          <p:cNvPr id="8" name="Text 12">
            <a:extLst>
              <a:ext uri="{FF2B5EF4-FFF2-40B4-BE49-F238E27FC236}">
                <a16:creationId xmlns:a16="http://schemas.microsoft.com/office/drawing/2014/main" id="{E0ED94D0-1D77-1E5D-C25D-5EAEDC51D2F5}"/>
              </a:ext>
            </a:extLst>
          </p:cNvPr>
          <p:cNvSpPr/>
          <p:nvPr/>
        </p:nvSpPr>
        <p:spPr>
          <a:xfrm>
            <a:off x="3953700" y="6650355"/>
            <a:ext cx="2499360" cy="741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Компилируется</a:t>
            </a:r>
            <a:endParaRPr lang="en-US" sz="2400" dirty="0"/>
          </a:p>
        </p:txBody>
      </p:sp>
      <p:sp>
        <p:nvSpPr>
          <p:cNvPr id="9" name="name_1">
            <a:extLst>
              <a:ext uri="{FF2B5EF4-FFF2-40B4-BE49-F238E27FC236}">
                <a16:creationId xmlns:a16="http://schemas.microsoft.com/office/drawing/2014/main" id="{E3571F11-3EFA-E913-CBC4-DF17CF2143C5}"/>
              </a:ext>
            </a:extLst>
          </p:cNvPr>
          <p:cNvSpPr/>
          <p:nvPr/>
        </p:nvSpPr>
        <p:spPr>
          <a:xfrm>
            <a:off x="1181670" y="7708699"/>
            <a:ext cx="2499360" cy="1137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7500" dirty="0">
                <a:solidFill>
                  <a:srgbClr val="FFFFFF"/>
                </a:solidFill>
                <a:latin typeface="IBM Plex Sans SemiBold" pitchFamily="34" charset="0"/>
              </a:rPr>
              <a:t>2026</a:t>
            </a:r>
            <a:endParaRPr lang="en-US" sz="7500" dirty="0"/>
          </a:p>
        </p:txBody>
      </p:sp>
      <p:sp>
        <p:nvSpPr>
          <p:cNvPr id="10" name="Text 12">
            <a:extLst>
              <a:ext uri="{FF2B5EF4-FFF2-40B4-BE49-F238E27FC236}">
                <a16:creationId xmlns:a16="http://schemas.microsoft.com/office/drawing/2014/main" id="{42C312DE-DA49-3E70-27CD-792518B9B772}"/>
              </a:ext>
            </a:extLst>
          </p:cNvPr>
          <p:cNvSpPr/>
          <p:nvPr/>
        </p:nvSpPr>
        <p:spPr>
          <a:xfrm>
            <a:off x="3953700" y="8104939"/>
            <a:ext cx="2499360" cy="7410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Агенты работают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425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40127-5CAF-8D0D-3D2F-6DA420BCAF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644">
            <a:extLst>
              <a:ext uri="{FF2B5EF4-FFF2-40B4-BE49-F238E27FC236}">
                <a16:creationId xmlns:a16="http://schemas.microsoft.com/office/drawing/2014/main" id="{70014809-5208-DE9C-D432-72DE1A98778E}"/>
              </a:ext>
            </a:extLst>
          </p:cNvPr>
          <p:cNvSpPr/>
          <p:nvPr/>
        </p:nvSpPr>
        <p:spPr>
          <a:xfrm>
            <a:off x="762000" y="1905000"/>
            <a:ext cx="9696450" cy="2190750"/>
          </a:xfrm>
          <a:prstGeom prst="roundRect">
            <a:avLst>
              <a:gd name="adj" fmla="val 8696"/>
            </a:avLst>
          </a:prstGeom>
          <a:solidFill>
            <a:srgbClr val="4200D0"/>
          </a:solidFill>
          <a:ln/>
        </p:spPr>
      </p:sp>
      <p:sp>
        <p:nvSpPr>
          <p:cNvPr id="3" name="Frame 2131331711">
            <a:extLst>
              <a:ext uri="{FF2B5EF4-FFF2-40B4-BE49-F238E27FC236}">
                <a16:creationId xmlns:a16="http://schemas.microsoft.com/office/drawing/2014/main" id="{41B0AE6B-2FB6-CFA8-C47C-E7A44231F049}"/>
              </a:ext>
            </a:extLst>
          </p:cNvPr>
          <p:cNvSpPr/>
          <p:nvPr/>
        </p:nvSpPr>
        <p:spPr>
          <a:xfrm>
            <a:off x="10772775" y="1905000"/>
            <a:ext cx="6877050" cy="7572375"/>
          </a:xfrm>
          <a:prstGeom prst="roundRect">
            <a:avLst>
              <a:gd name="adj" fmla="val 4155"/>
            </a:avLst>
          </a:prstGeom>
          <a:solidFill>
            <a:srgbClr val="EFF0F6"/>
          </a:solidFill>
          <a:ln/>
        </p:spPr>
      </p:sp>
      <p:pic>
        <p:nvPicPr>
          <p:cNvPr id="4" name="Group 2087330933" descr="preencoded.png">
            <a:extLst>
              <a:ext uri="{FF2B5EF4-FFF2-40B4-BE49-F238E27FC236}">
                <a16:creationId xmlns:a16="http://schemas.microsoft.com/office/drawing/2014/main" id="{66897FE2-0453-B846-68FD-B045AE9DCDB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6" name="name_422">
            <a:extLst>
              <a:ext uri="{FF2B5EF4-FFF2-40B4-BE49-F238E27FC236}">
                <a16:creationId xmlns:a16="http://schemas.microsoft.com/office/drawing/2014/main" id="{86F64705-B535-8C23-4AA8-F380FD4D7240}"/>
              </a:ext>
            </a:extLst>
          </p:cNvPr>
          <p:cNvSpPr/>
          <p:nvPr/>
        </p:nvSpPr>
        <p:spPr>
          <a:xfrm>
            <a:off x="762000" y="48006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ru-RU" sz="6750" dirty="0" err="1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Типищно</a:t>
            </a:r>
            <a:endParaRPr lang="en-US" sz="675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DA7D6EE4-4B25-D6DD-19BE-1F67E530F5B8}"/>
              </a:ext>
            </a:extLst>
          </p:cNvPr>
          <p:cNvSpPr/>
          <p:nvPr/>
        </p:nvSpPr>
        <p:spPr>
          <a:xfrm>
            <a:off x="762000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en-US" sz="2100" dirty="0"/>
          </a:p>
        </p:txBody>
      </p:sp>
      <p:sp>
        <p:nvSpPr>
          <p:cNvPr id="10" name="name_422">
            <a:extLst>
              <a:ext uri="{FF2B5EF4-FFF2-40B4-BE49-F238E27FC236}">
                <a16:creationId xmlns:a16="http://schemas.microsoft.com/office/drawing/2014/main" id="{288D7988-BD12-808C-51AA-4BE70A908E7E}"/>
              </a:ext>
            </a:extLst>
          </p:cNvPr>
          <p:cNvSpPr/>
          <p:nvPr/>
        </p:nvSpPr>
        <p:spPr>
          <a:xfrm>
            <a:off x="762000" y="71247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endParaRPr lang="en-US" sz="6750" dirty="0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1BD154ED-1B75-87D6-7017-8B0A581F254F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Начнём с человеческой коммуникации</a:t>
            </a:r>
            <a:endParaRPr lang="en-US" sz="4125" dirty="0"/>
          </a:p>
        </p:txBody>
      </p:sp>
      <p:sp>
        <p:nvSpPr>
          <p:cNvPr id="15" name="name_1">
            <a:extLst>
              <a:ext uri="{FF2B5EF4-FFF2-40B4-BE49-F238E27FC236}">
                <a16:creationId xmlns:a16="http://schemas.microsoft.com/office/drawing/2014/main" id="{7E0D545B-F548-3F53-DE6B-A9269AF062CA}"/>
              </a:ext>
            </a:extLst>
          </p:cNvPr>
          <p:cNvSpPr/>
          <p:nvPr/>
        </p:nvSpPr>
        <p:spPr>
          <a:xfrm>
            <a:off x="1510665" y="2428875"/>
            <a:ext cx="1600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7500" dirty="0">
                <a:solidFill>
                  <a:srgbClr val="FFFFFF"/>
                </a:solidFill>
                <a:latin typeface="IBM Plex Sans SemiBold" pitchFamily="34" charset="0"/>
              </a:rPr>
              <a:t>?</a:t>
            </a:r>
            <a:endParaRPr lang="en-US" sz="75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5433DA61-ACCA-FCC1-50FF-BD000E96EBF0}"/>
              </a:ext>
            </a:extLst>
          </p:cNvPr>
          <p:cNvSpPr/>
          <p:nvPr/>
        </p:nvSpPr>
        <p:spPr>
          <a:xfrm>
            <a:off x="2952750" y="2643188"/>
            <a:ext cx="7248525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Отчёт опять сломан. Ты же </a:t>
            </a:r>
            <a:r>
              <a:rPr lang="en-US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senior.</a:t>
            </a:r>
            <a:r>
              <a:rPr lang="ru-RU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 Сделай нормально!!1</a:t>
            </a:r>
            <a:endParaRPr lang="en-US" sz="2400" dirty="0"/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id="{549D01E0-03DC-C3B8-41D8-C763E1843617}"/>
              </a:ext>
            </a:extLst>
          </p:cNvPr>
          <p:cNvSpPr/>
          <p:nvPr/>
        </p:nvSpPr>
        <p:spPr>
          <a:xfrm>
            <a:off x="823912" y="5915024"/>
            <a:ext cx="8594408" cy="30613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Короче, мы сделали новую версию отчётов,  вчера пока параллельно работал над задачей для новой версии нашей системы отчётов. Ну и потом </a:t>
            </a:r>
            <a:r>
              <a:rPr lang="ru-RU" sz="2100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чё</a:t>
            </a: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? Наш Лёха выкатил новый </a:t>
            </a:r>
            <a:r>
              <a:rPr lang="en-US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PR. </a:t>
            </a: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А у нас там конфликты, мы с ним короче созвонились, а потом представляешь? Пока мы </a:t>
            </a:r>
            <a:r>
              <a:rPr lang="ru-RU" sz="2100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фиксили</a:t>
            </a: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 наши падающие тесты всё пошло не по плану и оказалось что контрпримеры </a:t>
            </a:r>
            <a:r>
              <a:rPr lang="ru-RU" sz="2100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невалидные</a:t>
            </a: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, типа тест подобрать не </a:t>
            </a:r>
            <a:r>
              <a:rPr lang="ru-RU" sz="2100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могнули</a:t>
            </a: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. Я теряюсь в догадках что с этим делать</a:t>
            </a:r>
            <a:endParaRPr lang="en-US" sz="2100" dirty="0"/>
          </a:p>
        </p:txBody>
      </p:sp>
      <p:pic>
        <p:nvPicPr>
          <p:cNvPr id="5" name="Picture 4" descr="Изучение интеркультурного восприятия речи: возможности трансдисциплинарной  регионологии — Gotlib.Ru">
            <a:extLst>
              <a:ext uri="{FF2B5EF4-FFF2-40B4-BE49-F238E27FC236}">
                <a16:creationId xmlns:a16="http://schemas.microsoft.com/office/drawing/2014/main" id="{40D79493-261C-8AE2-0C6C-C3CDCE4E89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2650" y="2808287"/>
            <a:ext cx="4292600" cy="2882900"/>
          </a:xfrm>
          <a:prstGeom prst="rect">
            <a:avLst/>
          </a:prstGeom>
        </p:spPr>
      </p:pic>
      <p:pic>
        <p:nvPicPr>
          <p:cNvPr id="19" name="Picture 18" descr="Предсказание будущего: нейрокомпьютерная модель распознавания речи / Хабр">
            <a:extLst>
              <a:ext uri="{FF2B5EF4-FFF2-40B4-BE49-F238E27FC236}">
                <a16:creationId xmlns:a16="http://schemas.microsoft.com/office/drawing/2014/main" id="{0E9A6CF2-CC4C-9652-DB70-7D41FB5BBC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25596" y="6104762"/>
            <a:ext cx="5012819" cy="268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014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644"/>
          <p:cNvSpPr/>
          <p:nvPr/>
        </p:nvSpPr>
        <p:spPr>
          <a:xfrm>
            <a:off x="762000" y="1905000"/>
            <a:ext cx="9696450" cy="2190750"/>
          </a:xfrm>
          <a:prstGeom prst="roundRect">
            <a:avLst>
              <a:gd name="adj" fmla="val 8696"/>
            </a:avLst>
          </a:prstGeom>
          <a:solidFill>
            <a:srgbClr val="4200D0"/>
          </a:solidFill>
          <a:ln/>
        </p:spPr>
      </p:sp>
      <p:sp>
        <p:nvSpPr>
          <p:cNvPr id="3" name="Frame 2131331711"/>
          <p:cNvSpPr/>
          <p:nvPr/>
        </p:nvSpPr>
        <p:spPr>
          <a:xfrm>
            <a:off x="10772775" y="1905000"/>
            <a:ext cx="6877050" cy="7572375"/>
          </a:xfrm>
          <a:prstGeom prst="roundRect">
            <a:avLst>
              <a:gd name="adj" fmla="val 4155"/>
            </a:avLst>
          </a:prstGeom>
          <a:solidFill>
            <a:srgbClr val="EFF0F6"/>
          </a:solidFill>
          <a:ln/>
        </p:spPr>
      </p:sp>
      <p:pic>
        <p:nvPicPr>
          <p:cNvPr id="4" name="Group 208733093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6" name="name_422"/>
          <p:cNvSpPr/>
          <p:nvPr/>
        </p:nvSpPr>
        <p:spPr>
          <a:xfrm>
            <a:off x="762000" y="48006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S</a:t>
            </a:r>
            <a:endParaRPr lang="en-US" sz="6750" dirty="0"/>
          </a:p>
        </p:txBody>
      </p:sp>
      <p:sp>
        <p:nvSpPr>
          <p:cNvPr id="7" name="Text 3"/>
          <p:cNvSpPr/>
          <p:nvPr/>
        </p:nvSpPr>
        <p:spPr>
          <a:xfrm>
            <a:off x="762000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en-US" sz="2100" dirty="0"/>
          </a:p>
        </p:txBody>
      </p:sp>
      <p:sp>
        <p:nvSpPr>
          <p:cNvPr id="8" name="name_422"/>
          <p:cNvSpPr/>
          <p:nvPr/>
        </p:nvSpPr>
        <p:spPr>
          <a:xfrm>
            <a:off x="5024438" y="48006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T</a:t>
            </a:r>
            <a:endParaRPr lang="en-US" sz="6750" dirty="0"/>
          </a:p>
        </p:txBody>
      </p:sp>
      <p:sp>
        <p:nvSpPr>
          <p:cNvPr id="9" name="Text 5"/>
          <p:cNvSpPr/>
          <p:nvPr/>
        </p:nvSpPr>
        <p:spPr>
          <a:xfrm>
            <a:off x="5024438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Нужно выдать доступ только незаблокированному сотруднику</a:t>
            </a:r>
            <a:endParaRPr lang="en-US" sz="2100" dirty="0"/>
          </a:p>
        </p:txBody>
      </p:sp>
      <p:sp>
        <p:nvSpPr>
          <p:cNvPr id="10" name="name_422"/>
          <p:cNvSpPr/>
          <p:nvPr/>
        </p:nvSpPr>
        <p:spPr>
          <a:xfrm>
            <a:off x="762000" y="71247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A</a:t>
            </a:r>
            <a:endParaRPr lang="en-US" sz="6750" dirty="0"/>
          </a:p>
        </p:txBody>
      </p:sp>
      <p:sp>
        <p:nvSpPr>
          <p:cNvPr id="11" name="Text 7"/>
          <p:cNvSpPr/>
          <p:nvPr/>
        </p:nvSpPr>
        <p:spPr>
          <a:xfrm>
            <a:off x="762000" y="82391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Прогнал несколько тестов, 4 </a:t>
            </a:r>
            <a:r>
              <a:rPr lang="ru-RU" sz="2100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шт</a:t>
            </a:r>
            <a:endParaRPr lang="en-US" sz="2100" dirty="0"/>
          </a:p>
        </p:txBody>
      </p:sp>
      <p:sp>
        <p:nvSpPr>
          <p:cNvPr id="12" name="name_422"/>
          <p:cNvSpPr/>
          <p:nvPr/>
        </p:nvSpPr>
        <p:spPr>
          <a:xfrm>
            <a:off x="5024438" y="71247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R</a:t>
            </a:r>
            <a:endParaRPr lang="en-US" sz="6750" dirty="0"/>
          </a:p>
        </p:txBody>
      </p:sp>
      <p:sp>
        <p:nvSpPr>
          <p:cNvPr id="13" name="Text 9"/>
          <p:cNvSpPr/>
          <p:nvPr/>
        </p:nvSpPr>
        <p:spPr>
          <a:xfrm>
            <a:off x="5024438" y="82391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en-US" sz="2100" dirty="0">
                <a:solidFill>
                  <a:srgbClr val="12152A"/>
                </a:solidFill>
                <a:latin typeface="IBM Plex Sans Medium" pitchFamily="34" charset="0"/>
              </a:rPr>
              <a:t>75% </a:t>
            </a: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</a:rPr>
              <a:t>тестов проходят</a:t>
            </a:r>
            <a:endParaRPr lang="en-US" sz="2100" dirty="0"/>
          </a:p>
        </p:txBody>
      </p:sp>
      <p:sp>
        <p:nvSpPr>
          <p:cNvPr id="14" name="Text 10"/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Начнём с человеческой коммуникации</a:t>
            </a:r>
            <a:endParaRPr lang="en-US" sz="4125" dirty="0"/>
          </a:p>
        </p:txBody>
      </p:sp>
      <p:sp>
        <p:nvSpPr>
          <p:cNvPr id="15" name="name_1"/>
          <p:cNvSpPr/>
          <p:nvPr/>
        </p:nvSpPr>
        <p:spPr>
          <a:xfrm>
            <a:off x="1510665" y="2428875"/>
            <a:ext cx="1600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7500" dirty="0">
                <a:solidFill>
                  <a:srgbClr val="FFFFFF"/>
                </a:solidFill>
                <a:latin typeface="IBM Plex Sans SemiBold" pitchFamily="34" charset="0"/>
              </a:rPr>
              <a:t>!</a:t>
            </a:r>
            <a:endParaRPr lang="en-US" sz="7500" dirty="0"/>
          </a:p>
        </p:txBody>
      </p:sp>
      <p:sp>
        <p:nvSpPr>
          <p:cNvPr id="16" name="Text 12"/>
          <p:cNvSpPr/>
          <p:nvPr/>
        </p:nvSpPr>
        <p:spPr>
          <a:xfrm>
            <a:off x="2952750" y="2643188"/>
            <a:ext cx="7248525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Отчёт опять сломан. Ты же </a:t>
            </a:r>
            <a:r>
              <a:rPr lang="en-US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senior.</a:t>
            </a:r>
            <a:r>
              <a:rPr lang="ru-RU" sz="2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 Сделай нормально!!1</a:t>
            </a:r>
            <a:endParaRPr lang="en-US" sz="2400" dirty="0"/>
          </a:p>
        </p:txBody>
      </p:sp>
      <p:pic>
        <p:nvPicPr>
          <p:cNvPr id="17" name="Graphic 16" descr="Interpersonal Skills Underpin Effective Communication Iceberg">
            <a:extLst>
              <a:ext uri="{FF2B5EF4-FFF2-40B4-BE49-F238E27FC236}">
                <a16:creationId xmlns:a16="http://schemas.microsoft.com/office/drawing/2014/main" id="{9F4166ED-C589-569F-8AA0-B0EEBA7145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1897" y="2166564"/>
            <a:ext cx="4223353" cy="3858372"/>
          </a:xfrm>
          <a:prstGeom prst="rect">
            <a:avLst/>
          </a:prstGeom>
        </p:spPr>
      </p:pic>
      <p:pic>
        <p:nvPicPr>
          <p:cNvPr id="18" name="Graphic 17" descr="Key interpersonal skills that improve workplace communication">
            <a:extLst>
              <a:ext uri="{FF2B5EF4-FFF2-40B4-BE49-F238E27FC236}">
                <a16:creationId xmlns:a16="http://schemas.microsoft.com/office/drawing/2014/main" id="{9167CE46-0446-5A9C-5E7D-459A940B6E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416902" y="5416037"/>
            <a:ext cx="4107299" cy="3858372"/>
          </a:xfrm>
          <a:prstGeom prst="rect">
            <a:avLst/>
          </a:prstGeom>
        </p:spPr>
      </p:pic>
      <p:sp>
        <p:nvSpPr>
          <p:cNvPr id="20" name="Text 5">
            <a:extLst>
              <a:ext uri="{FF2B5EF4-FFF2-40B4-BE49-F238E27FC236}">
                <a16:creationId xmlns:a16="http://schemas.microsoft.com/office/drawing/2014/main" id="{9A640C5B-59CD-21C5-1F30-5B0A7D512B53}"/>
              </a:ext>
            </a:extLst>
          </p:cNvPr>
          <p:cNvSpPr/>
          <p:nvPr/>
        </p:nvSpPr>
        <p:spPr>
          <a:xfrm>
            <a:off x="823912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Чужой пользователь видит отчёт</a:t>
            </a:r>
            <a:endParaRPr lang="en-US" sz="2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4EB86C-1984-0ACB-A5D0-B8D06D031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644">
            <a:extLst>
              <a:ext uri="{FF2B5EF4-FFF2-40B4-BE49-F238E27FC236}">
                <a16:creationId xmlns:a16="http://schemas.microsoft.com/office/drawing/2014/main" id="{7B6B9736-31A8-0ECB-A9B2-64BBBCF37FA5}"/>
              </a:ext>
            </a:extLst>
          </p:cNvPr>
          <p:cNvSpPr/>
          <p:nvPr/>
        </p:nvSpPr>
        <p:spPr>
          <a:xfrm>
            <a:off x="472440" y="1862136"/>
            <a:ext cx="17343120" cy="3502344"/>
          </a:xfrm>
          <a:prstGeom prst="roundRect">
            <a:avLst>
              <a:gd name="adj" fmla="val 8696"/>
            </a:avLst>
          </a:prstGeom>
          <a:solidFill>
            <a:srgbClr val="4200D0"/>
          </a:solidFill>
          <a:ln/>
        </p:spPr>
      </p:sp>
      <p:pic>
        <p:nvPicPr>
          <p:cNvPr id="4" name="Group 2087330933" descr="preencoded.png">
            <a:extLst>
              <a:ext uri="{FF2B5EF4-FFF2-40B4-BE49-F238E27FC236}">
                <a16:creationId xmlns:a16="http://schemas.microsoft.com/office/drawing/2014/main" id="{71A92A9B-AEC4-F477-C9A3-C70A1D9ECC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14" name="Text 10">
            <a:extLst>
              <a:ext uri="{FF2B5EF4-FFF2-40B4-BE49-F238E27FC236}">
                <a16:creationId xmlns:a16="http://schemas.microsoft.com/office/drawing/2014/main" id="{0BA99F85-C38F-BC58-C4E8-F96E35D4ECB2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А как коммуницировать с </a:t>
            </a:r>
            <a:r>
              <a:rPr lang="en-US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LLM?</a:t>
            </a:r>
            <a:endParaRPr lang="en-US" sz="4125" dirty="0"/>
          </a:p>
        </p:txBody>
      </p:sp>
      <p:sp>
        <p:nvSpPr>
          <p:cNvPr id="15" name="name_1">
            <a:extLst>
              <a:ext uri="{FF2B5EF4-FFF2-40B4-BE49-F238E27FC236}">
                <a16:creationId xmlns:a16="http://schemas.microsoft.com/office/drawing/2014/main" id="{59A41786-8103-851B-9BB0-22E7949027F4}"/>
              </a:ext>
            </a:extLst>
          </p:cNvPr>
          <p:cNvSpPr/>
          <p:nvPr/>
        </p:nvSpPr>
        <p:spPr>
          <a:xfrm>
            <a:off x="1038224" y="2428874"/>
            <a:ext cx="4067176" cy="3819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500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#</a:t>
            </a:r>
            <a:r>
              <a:rPr lang="ru-RU" sz="7500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мантра</a:t>
            </a:r>
            <a:endParaRPr lang="en-US" sz="75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82393460-0F3E-1EDB-B397-CE81CD331A2E}"/>
              </a:ext>
            </a:extLst>
          </p:cNvPr>
          <p:cNvSpPr/>
          <p:nvPr/>
        </p:nvSpPr>
        <p:spPr>
          <a:xfrm>
            <a:off x="5934077" y="3556635"/>
            <a:ext cx="8162923" cy="1563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spcAft>
                <a:spcPts val="1800"/>
              </a:spcAft>
              <a:buNone/>
            </a:pPr>
            <a:r>
              <a:rPr lang="ru-RU" sz="4400" kern="0" spc="-24" dirty="0">
                <a:solidFill>
                  <a:srgbClr val="FFFFFF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Шаблонно!</a:t>
            </a:r>
            <a:endParaRPr lang="en-US" sz="4400" dirty="0"/>
          </a:p>
        </p:txBody>
      </p:sp>
      <p:pic>
        <p:nvPicPr>
          <p:cNvPr id="5" name="Group 2087330935" descr="preencoded.png">
            <a:extLst>
              <a:ext uri="{FF2B5EF4-FFF2-40B4-BE49-F238E27FC236}">
                <a16:creationId xmlns:a16="http://schemas.microsoft.com/office/drawing/2014/main" id="{650C73D7-AA75-EE2F-6D3C-24A8C0041C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006152" y="4129229"/>
            <a:ext cx="3839049" cy="2715295"/>
          </a:xfrm>
          <a:prstGeom prst="rect">
            <a:avLst/>
          </a:prstGeom>
        </p:spPr>
      </p:pic>
      <p:pic>
        <p:nvPicPr>
          <p:cNvPr id="3" name="Google Shape;1235;p160">
            <a:extLst>
              <a:ext uri="{FF2B5EF4-FFF2-40B4-BE49-F238E27FC236}">
                <a16:creationId xmlns:a16="http://schemas.microsoft.com/office/drawing/2014/main" id="{D7A43A98-5F88-B6CB-4F0A-BEB86F9A7DE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81849" y="3896660"/>
            <a:ext cx="1915925" cy="1909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Frame 2131331648" descr="preencoded.png">
            <a:extLst>
              <a:ext uri="{FF2B5EF4-FFF2-40B4-BE49-F238E27FC236}">
                <a16:creationId xmlns:a16="http://schemas.microsoft.com/office/drawing/2014/main" id="{4F055D5B-84AE-B95D-6D99-AD58E1E21A5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050280" y="5364480"/>
            <a:ext cx="8263500" cy="3216130"/>
          </a:xfrm>
          <a:prstGeom prst="rect">
            <a:avLst/>
          </a:prstGeom>
        </p:spPr>
      </p:pic>
      <p:sp>
        <p:nvSpPr>
          <p:cNvPr id="10" name="2">
            <a:extLst>
              <a:ext uri="{FF2B5EF4-FFF2-40B4-BE49-F238E27FC236}">
                <a16:creationId xmlns:a16="http://schemas.microsoft.com/office/drawing/2014/main" id="{60B66F03-640E-0484-83B3-5F88E64BEBF7}"/>
              </a:ext>
            </a:extLst>
          </p:cNvPr>
          <p:cNvSpPr/>
          <p:nvPr/>
        </p:nvSpPr>
        <p:spPr>
          <a:xfrm>
            <a:off x="6326504" y="5699297"/>
            <a:ext cx="7602856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5833"/>
              </a:lnSpc>
              <a:buNone/>
            </a:pPr>
            <a:r>
              <a:rPr lang="ru-RU" sz="2850" b="1" dirty="0">
                <a:solidFill>
                  <a:srgbClr val="12152A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Примеры </a:t>
            </a:r>
            <a:r>
              <a:rPr lang="ru-RU" sz="2850" b="1" dirty="0" err="1">
                <a:solidFill>
                  <a:srgbClr val="12152A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нейрослопа</a:t>
            </a:r>
            <a:r>
              <a:rPr lang="ru-RU" sz="2850" b="1" dirty="0">
                <a:solidFill>
                  <a:srgbClr val="12152A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 с </a:t>
            </a:r>
            <a:r>
              <a:rPr lang="ru-RU" sz="2850" b="1" dirty="0" err="1">
                <a:solidFill>
                  <a:srgbClr val="12152A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судоязыком</a:t>
            </a:r>
            <a:endParaRPr lang="en-US" sz="2850" dirty="0"/>
          </a:p>
        </p:txBody>
      </p:sp>
      <p:sp>
        <p:nvSpPr>
          <p:cNvPr id="11" name="Digital Innopolis Days">
            <a:extLst>
              <a:ext uri="{FF2B5EF4-FFF2-40B4-BE49-F238E27FC236}">
                <a16:creationId xmlns:a16="http://schemas.microsoft.com/office/drawing/2014/main" id="{5E34A81E-EA3E-946F-7726-E40B33282DF5}"/>
              </a:ext>
            </a:extLst>
          </p:cNvPr>
          <p:cNvSpPr/>
          <p:nvPr/>
        </p:nvSpPr>
        <p:spPr>
          <a:xfrm>
            <a:off x="6848950" y="6429620"/>
            <a:ext cx="7729538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2500"/>
              </a:lnSpc>
              <a:buNone/>
            </a:pPr>
            <a:r>
              <a:rPr lang="ru-RU" sz="2100" dirty="0" err="1"/>
              <a:t>Топо</a:t>
            </a:r>
            <a:r>
              <a:rPr lang="ru-RU" sz="2100" dirty="0"/>
              <a:t>-фикс….</a:t>
            </a:r>
          </a:p>
          <a:p>
            <a:pPr marL="0" indent="0" algn="l">
              <a:lnSpc>
                <a:spcPct val="112500"/>
              </a:lnSpc>
              <a:buNone/>
            </a:pPr>
            <a:r>
              <a:rPr lang="ru-RU" sz="2100" dirty="0"/>
              <a:t>Сторож тотальности… Какой вход запускали? 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669840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726"/>
          <p:cNvSpPr/>
          <p:nvPr/>
        </p:nvSpPr>
        <p:spPr>
          <a:xfrm>
            <a:off x="733425" y="2762250"/>
            <a:ext cx="16792575" cy="6715125"/>
          </a:xfrm>
          <a:prstGeom prst="roundRect">
            <a:avLst>
              <a:gd name="adj" fmla="val 4255"/>
            </a:avLst>
          </a:prstGeom>
          <a:solidFill>
            <a:srgbClr val="EFF0F6"/>
          </a:solidFill>
          <a:ln/>
        </p:spPr>
      </p:sp>
      <p:pic>
        <p:nvPicPr>
          <p:cNvPr id="3" name="Group 208733093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898"/>
            <a:ext cx="571571" cy="40967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2000" y="1714500"/>
            <a:ext cx="1678305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75"/>
              </a:lnSpc>
              <a:spcAft>
                <a:spcPts val="1800"/>
              </a:spcAft>
              <a:buNone/>
            </a:pPr>
            <a:endParaRPr lang="en-US" sz="2625" dirty="0"/>
          </a:p>
        </p:txBody>
      </p:sp>
      <p:sp>
        <p:nvSpPr>
          <p:cNvPr id="6" name="Text 2"/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750"/>
              </a:lnSpc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Как </a:t>
            </a:r>
            <a:r>
              <a:rPr lang="en-US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LLM </a:t>
            </a: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понимает текст?</a:t>
            </a:r>
            <a:endParaRPr lang="en-US" sz="4125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0A6811-D676-263D-CA73-46B622F8D6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065" y="4100512"/>
            <a:ext cx="14750919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2943C2-74BC-7185-2D79-61C901EAA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726">
            <a:extLst>
              <a:ext uri="{FF2B5EF4-FFF2-40B4-BE49-F238E27FC236}">
                <a16:creationId xmlns:a16="http://schemas.microsoft.com/office/drawing/2014/main" id="{C5C26207-6ED3-5FF9-5825-91ECF8DDC8DA}"/>
              </a:ext>
            </a:extLst>
          </p:cNvPr>
          <p:cNvSpPr/>
          <p:nvPr/>
        </p:nvSpPr>
        <p:spPr>
          <a:xfrm>
            <a:off x="733425" y="2762250"/>
            <a:ext cx="16792575" cy="6715125"/>
          </a:xfrm>
          <a:prstGeom prst="roundRect">
            <a:avLst>
              <a:gd name="adj" fmla="val 4255"/>
            </a:avLst>
          </a:prstGeom>
          <a:solidFill>
            <a:srgbClr val="EFF0F6"/>
          </a:solidFill>
          <a:ln/>
        </p:spPr>
      </p:sp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F2145B80-7EAD-269E-3799-6F4EAA18C7E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898"/>
            <a:ext cx="571571" cy="409675"/>
          </a:xfrm>
          <a:prstGeom prst="rect">
            <a:avLst/>
          </a:prstGeom>
        </p:spPr>
      </p:pic>
      <p:sp>
        <p:nvSpPr>
          <p:cNvPr id="5" name="Text 1">
            <a:extLst>
              <a:ext uri="{FF2B5EF4-FFF2-40B4-BE49-F238E27FC236}">
                <a16:creationId xmlns:a16="http://schemas.microsoft.com/office/drawing/2014/main" id="{5A7EF093-2A73-3494-5633-7C7A25FDF677}"/>
              </a:ext>
            </a:extLst>
          </p:cNvPr>
          <p:cNvSpPr/>
          <p:nvPr/>
        </p:nvSpPr>
        <p:spPr>
          <a:xfrm>
            <a:off x="762000" y="1714500"/>
            <a:ext cx="1678305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75"/>
              </a:lnSpc>
              <a:spcAft>
                <a:spcPts val="1800"/>
              </a:spcAft>
              <a:buNone/>
            </a:pPr>
            <a:endParaRPr lang="en-US" sz="2625" dirty="0"/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D585CCD7-8585-5447-9791-3F23DB87889B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750"/>
              </a:lnSpc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Цепи Маркова?</a:t>
            </a:r>
            <a:endParaRPr lang="en-US" sz="4125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6DAA99-015B-C334-80D3-C8FC7E55C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5825" y="3205162"/>
            <a:ext cx="77724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10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9F1AA7-81EB-A357-72FF-ED7B4C197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280" y="227647"/>
            <a:ext cx="13045440" cy="978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849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F7DE87-4B56-B6D5-845D-90315AF6E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C8F58586-C259-9595-5CD9-932FD6F619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898"/>
            <a:ext cx="571571" cy="409675"/>
          </a:xfrm>
          <a:prstGeom prst="rect">
            <a:avLst/>
          </a:prstGeom>
        </p:spPr>
      </p:pic>
      <p:sp>
        <p:nvSpPr>
          <p:cNvPr id="5" name="Text 1">
            <a:extLst>
              <a:ext uri="{FF2B5EF4-FFF2-40B4-BE49-F238E27FC236}">
                <a16:creationId xmlns:a16="http://schemas.microsoft.com/office/drawing/2014/main" id="{093C9947-133C-9900-809A-826610054D29}"/>
              </a:ext>
            </a:extLst>
          </p:cNvPr>
          <p:cNvSpPr/>
          <p:nvPr/>
        </p:nvSpPr>
        <p:spPr>
          <a:xfrm>
            <a:off x="762000" y="1714500"/>
            <a:ext cx="1678305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75"/>
              </a:lnSpc>
              <a:spcAft>
                <a:spcPts val="1800"/>
              </a:spcAft>
              <a:buNone/>
            </a:pPr>
            <a:endParaRPr lang="en-US" sz="2625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E69843-7D83-E059-DB25-618A8A262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8760" y="342661"/>
            <a:ext cx="13035599" cy="977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54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F02A3A-8908-EB99-3C47-464892CC0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157CDFB7-AE91-0EA8-DA95-16A654EE82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898"/>
            <a:ext cx="571571" cy="409675"/>
          </a:xfrm>
          <a:prstGeom prst="rect">
            <a:avLst/>
          </a:prstGeom>
        </p:spPr>
      </p:pic>
      <p:sp>
        <p:nvSpPr>
          <p:cNvPr id="5" name="Text 1">
            <a:extLst>
              <a:ext uri="{FF2B5EF4-FFF2-40B4-BE49-F238E27FC236}">
                <a16:creationId xmlns:a16="http://schemas.microsoft.com/office/drawing/2014/main" id="{D0E52407-4986-F6F6-2B7C-3B760DA1AFDE}"/>
              </a:ext>
            </a:extLst>
          </p:cNvPr>
          <p:cNvSpPr/>
          <p:nvPr/>
        </p:nvSpPr>
        <p:spPr>
          <a:xfrm>
            <a:off x="762000" y="1714500"/>
            <a:ext cx="1678305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75"/>
              </a:lnSpc>
              <a:spcAft>
                <a:spcPts val="1800"/>
              </a:spcAft>
              <a:buNone/>
            </a:pPr>
            <a:endParaRPr lang="en-US" sz="2625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578A791-07AF-29F9-2342-FBE62B2BFF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747" y="294747"/>
            <a:ext cx="12866506" cy="964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72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C9F0BA-4227-1952-3645-B603D4B50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oup 2087330933" descr="preencoded.png">
            <a:extLst>
              <a:ext uri="{FF2B5EF4-FFF2-40B4-BE49-F238E27FC236}">
                <a16:creationId xmlns:a16="http://schemas.microsoft.com/office/drawing/2014/main" id="{6E7C1C15-9605-3861-BDD3-305DEDFCD9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21" name="Text 16">
            <a:extLst>
              <a:ext uri="{FF2B5EF4-FFF2-40B4-BE49-F238E27FC236}">
                <a16:creationId xmlns:a16="http://schemas.microsoft.com/office/drawing/2014/main" id="{DA323807-F790-A169-8112-D72B7ADDD1AD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44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Зачем </a:t>
            </a:r>
            <a:r>
              <a:rPr lang="en-US" sz="44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учиться</a:t>
            </a:r>
            <a:r>
              <a:rPr lang="en-US" sz="44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</a:t>
            </a:r>
            <a:r>
              <a:rPr lang="en-US" sz="44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промптить</a:t>
            </a:r>
            <a:endParaRPr lang="en-US" sz="4400" dirty="0"/>
          </a:p>
        </p:txBody>
      </p:sp>
      <p:sp>
        <p:nvSpPr>
          <p:cNvPr id="22" name="Text 5">
            <a:extLst>
              <a:ext uri="{FF2B5EF4-FFF2-40B4-BE49-F238E27FC236}">
                <a16:creationId xmlns:a16="http://schemas.microsoft.com/office/drawing/2014/main" id="{F0854627-A5B7-B732-F08F-6276447F12F5}"/>
              </a:ext>
            </a:extLst>
          </p:cNvPr>
          <p:cNvSpPr/>
          <p:nvPr/>
        </p:nvSpPr>
        <p:spPr>
          <a:xfrm>
            <a:off x="762000" y="1633728"/>
            <a:ext cx="12847320" cy="89611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LLM не читает мысли: она продолжает текст по вероятности</a:t>
            </a:r>
            <a:endParaRPr lang="en-US" sz="2400" dirty="0"/>
          </a:p>
        </p:txBody>
      </p:sp>
      <p:sp>
        <p:nvSpPr>
          <p:cNvPr id="24" name="Shape 6">
            <a:extLst>
              <a:ext uri="{FF2B5EF4-FFF2-40B4-BE49-F238E27FC236}">
                <a16:creationId xmlns:a16="http://schemas.microsoft.com/office/drawing/2014/main" id="{18F44374-03B9-1782-BA70-415384018AE6}"/>
              </a:ext>
            </a:extLst>
          </p:cNvPr>
          <p:cNvSpPr/>
          <p:nvPr/>
        </p:nvSpPr>
        <p:spPr>
          <a:xfrm>
            <a:off x="761999" y="2765106"/>
            <a:ext cx="16762201" cy="6958013"/>
          </a:xfrm>
          <a:prstGeom prst="roundRect">
            <a:avLst>
              <a:gd name="adj" fmla="val 1553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25" name="Text 7">
            <a:extLst>
              <a:ext uri="{FF2B5EF4-FFF2-40B4-BE49-F238E27FC236}">
                <a16:creationId xmlns:a16="http://schemas.microsoft.com/office/drawing/2014/main" id="{1BFDC85F-8895-E7E7-A8D7-40101EF02564}"/>
              </a:ext>
            </a:extLst>
          </p:cNvPr>
          <p:cNvSpPr/>
          <p:nvPr/>
        </p:nvSpPr>
        <p:spPr>
          <a:xfrm>
            <a:off x="1072895" y="3348689"/>
            <a:ext cx="2692723" cy="472875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 err="1">
                <a:solidFill>
                  <a:srgbClr val="FF765D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Плохой</a:t>
            </a:r>
            <a:endParaRPr lang="en-US" sz="2800" dirty="0"/>
          </a:p>
        </p:txBody>
      </p:sp>
      <p:sp>
        <p:nvSpPr>
          <p:cNvPr id="26" name="Text 8">
            <a:extLst>
              <a:ext uri="{FF2B5EF4-FFF2-40B4-BE49-F238E27FC236}">
                <a16:creationId xmlns:a16="http://schemas.microsoft.com/office/drawing/2014/main" id="{E5EEA749-3019-0ED2-6330-EC07210069D0}"/>
              </a:ext>
            </a:extLst>
          </p:cNvPr>
          <p:cNvSpPr/>
          <p:nvPr/>
        </p:nvSpPr>
        <p:spPr>
          <a:xfrm>
            <a:off x="3765617" y="2974816"/>
            <a:ext cx="5279137" cy="1188721"/>
          </a:xfrm>
          <a:prstGeom prst="rect">
            <a:avLst/>
          </a:prstGeom>
          <a:solidFill>
            <a:srgbClr val="FFF0EC"/>
          </a:solidFill>
          <a:ln>
            <a:solidFill>
              <a:srgbClr val="FFF0EC">
                <a:alpha val="0"/>
              </a:srgbClr>
            </a:solidFill>
          </a:ln>
        </p:spPr>
        <p:txBody>
          <a:bodyPr wrap="square" lIns="635" tIns="635" rIns="635" bIns="635" rtlCol="0" anchor="ctr"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   </a:t>
            </a:r>
            <a:r>
              <a:rPr lang="en-US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«Сделай нормально!!1»</a:t>
            </a:r>
            <a:endParaRPr lang="en-US" sz="320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90BE743C-C38A-88F0-E559-3B2809366EBF}"/>
              </a:ext>
            </a:extLst>
          </p:cNvPr>
          <p:cNvSpPr/>
          <p:nvPr/>
        </p:nvSpPr>
        <p:spPr>
          <a:xfrm>
            <a:off x="9338889" y="3258145"/>
            <a:ext cx="7876215" cy="60798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 угадывает задачу и часто отвечает общими словами.</a:t>
            </a:r>
            <a:endParaRPr lang="en-US" sz="2000" dirty="0"/>
          </a:p>
        </p:txBody>
      </p:sp>
      <p:sp>
        <p:nvSpPr>
          <p:cNvPr id="28" name="Text 10">
            <a:extLst>
              <a:ext uri="{FF2B5EF4-FFF2-40B4-BE49-F238E27FC236}">
                <a16:creationId xmlns:a16="http://schemas.microsoft.com/office/drawing/2014/main" id="{9ACA3B46-15C0-8A62-06EE-90D84D89B2BA}"/>
              </a:ext>
            </a:extLst>
          </p:cNvPr>
          <p:cNvSpPr/>
          <p:nvPr/>
        </p:nvSpPr>
        <p:spPr>
          <a:xfrm>
            <a:off x="1072895" y="4750995"/>
            <a:ext cx="2692723" cy="472875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 err="1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Хороший</a:t>
            </a:r>
            <a:endParaRPr lang="en-US" sz="2800" dirty="0"/>
          </a:p>
        </p:txBody>
      </p:sp>
      <p:sp>
        <p:nvSpPr>
          <p:cNvPr id="29" name="Text 11">
            <a:extLst>
              <a:ext uri="{FF2B5EF4-FFF2-40B4-BE49-F238E27FC236}">
                <a16:creationId xmlns:a16="http://schemas.microsoft.com/office/drawing/2014/main" id="{3C4DD266-7347-CD13-0E18-080342EF02D3}"/>
              </a:ext>
            </a:extLst>
          </p:cNvPr>
          <p:cNvSpPr/>
          <p:nvPr/>
        </p:nvSpPr>
        <p:spPr>
          <a:xfrm>
            <a:off x="3765618" y="4398803"/>
            <a:ext cx="5279137" cy="1177261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635" tIns="635" rIns="635" bIns="635" rtlCol="0" anchor="ctr"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	</a:t>
            </a:r>
            <a:r>
              <a:rPr lang="en-US" sz="32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роль</a:t>
            </a:r>
            <a:r>
              <a:rPr lang="en-US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+ контекст + </a:t>
            </a:r>
            <a:r>
              <a:rPr lang="ru-RU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	</a:t>
            </a:r>
            <a:r>
              <a:rPr lang="en-US" sz="32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задача</a:t>
            </a:r>
            <a:r>
              <a:rPr lang="en-US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+ формат</a:t>
            </a:r>
            <a:endParaRPr lang="en-US" sz="3200" dirty="0"/>
          </a:p>
        </p:txBody>
      </p:sp>
      <p:sp>
        <p:nvSpPr>
          <p:cNvPr id="30" name="Text 12">
            <a:extLst>
              <a:ext uri="{FF2B5EF4-FFF2-40B4-BE49-F238E27FC236}">
                <a16:creationId xmlns:a16="http://schemas.microsoft.com/office/drawing/2014/main" id="{96484E2D-591A-FA3E-B406-1EABBC042ED8}"/>
              </a:ext>
            </a:extLst>
          </p:cNvPr>
          <p:cNvSpPr/>
          <p:nvPr/>
        </p:nvSpPr>
        <p:spPr>
          <a:xfrm>
            <a:off x="9362200" y="4683441"/>
            <a:ext cx="7876215" cy="60798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 получает рамки и понимает, какой результат нужен.</a:t>
            </a:r>
            <a:endParaRPr lang="en-US" sz="2000" dirty="0"/>
          </a:p>
        </p:txBody>
      </p:sp>
      <p:sp>
        <p:nvSpPr>
          <p:cNvPr id="31" name="Text 13">
            <a:extLst>
              <a:ext uri="{FF2B5EF4-FFF2-40B4-BE49-F238E27FC236}">
                <a16:creationId xmlns:a16="http://schemas.microsoft.com/office/drawing/2014/main" id="{C5A1E264-D169-FF2A-7E8C-1F3E6903B27A}"/>
              </a:ext>
            </a:extLst>
          </p:cNvPr>
          <p:cNvSpPr/>
          <p:nvPr/>
        </p:nvSpPr>
        <p:spPr>
          <a:xfrm>
            <a:off x="1072895" y="6037546"/>
            <a:ext cx="2692723" cy="472875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>
              <a:buNone/>
            </a:pPr>
            <a:r>
              <a:rPr lang="en-US" sz="2800" b="1" dirty="0" err="1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Продвинутый</a:t>
            </a:r>
            <a:endParaRPr lang="en-US" sz="2800" dirty="0"/>
          </a:p>
        </p:txBody>
      </p:sp>
      <p:sp>
        <p:nvSpPr>
          <p:cNvPr id="32" name="Text 14">
            <a:extLst>
              <a:ext uri="{FF2B5EF4-FFF2-40B4-BE49-F238E27FC236}">
                <a16:creationId xmlns:a16="http://schemas.microsoft.com/office/drawing/2014/main" id="{C813E37F-46B5-2865-E475-D424E4A03B56}"/>
              </a:ext>
            </a:extLst>
          </p:cNvPr>
          <p:cNvSpPr/>
          <p:nvPr/>
        </p:nvSpPr>
        <p:spPr>
          <a:xfrm>
            <a:off x="3765617" y="5797233"/>
            <a:ext cx="5279137" cy="1177261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635" tIns="635" rIns="635" bIns="635" rtlCol="0" anchor="ctr"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	</a:t>
            </a:r>
            <a:r>
              <a:rPr lang="en-US" sz="32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шаги</a:t>
            </a:r>
            <a:r>
              <a:rPr lang="en-US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+ </a:t>
            </a:r>
            <a:r>
              <a:rPr lang="en-US" sz="32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проверка</a:t>
            </a:r>
            <a:r>
              <a:rPr lang="en-US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+</a:t>
            </a:r>
            <a:r>
              <a:rPr lang="ru-RU" sz="32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		    </a:t>
            </a:r>
            <a:r>
              <a:rPr lang="en-US" sz="32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инструменты</a:t>
            </a:r>
            <a:endParaRPr lang="en-US" sz="3200" dirty="0"/>
          </a:p>
        </p:txBody>
      </p:sp>
      <p:sp>
        <p:nvSpPr>
          <p:cNvPr id="33" name="Text 15">
            <a:extLst>
              <a:ext uri="{FF2B5EF4-FFF2-40B4-BE49-F238E27FC236}">
                <a16:creationId xmlns:a16="http://schemas.microsoft.com/office/drawing/2014/main" id="{4A00FDD3-8F23-9352-700C-0F8E1F980EE5}"/>
              </a:ext>
            </a:extLst>
          </p:cNvPr>
          <p:cNvSpPr/>
          <p:nvPr/>
        </p:nvSpPr>
        <p:spPr>
          <a:xfrm>
            <a:off x="9362200" y="5969992"/>
            <a:ext cx="7876215" cy="60798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 не просто отвечает, а планирует, проверяет и уточняет.</a:t>
            </a:r>
            <a:endParaRPr lang="en-US" sz="2000" dirty="0"/>
          </a:p>
        </p:txBody>
      </p:sp>
      <p:sp>
        <p:nvSpPr>
          <p:cNvPr id="34" name="Text 16">
            <a:extLst>
              <a:ext uri="{FF2B5EF4-FFF2-40B4-BE49-F238E27FC236}">
                <a16:creationId xmlns:a16="http://schemas.microsoft.com/office/drawing/2014/main" id="{9810ACF5-5586-EA9C-C222-9DD627FB3022}"/>
              </a:ext>
            </a:extLst>
          </p:cNvPr>
          <p:cNvSpPr/>
          <p:nvPr/>
        </p:nvSpPr>
        <p:spPr>
          <a:xfrm>
            <a:off x="1072895" y="8757309"/>
            <a:ext cx="15483158" cy="648514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Промптинг — это не «магические слова», а способ ясно поставить задачу машине.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4466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96;g3b037a20711_0_4">
            <a:extLst>
              <a:ext uri="{FF2B5EF4-FFF2-40B4-BE49-F238E27FC236}">
                <a16:creationId xmlns:a16="http://schemas.microsoft.com/office/drawing/2014/main" id="{48B9691C-0219-1930-5C9D-D29F23B8254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5240" r="5800"/>
          <a:stretch/>
        </p:blipFill>
        <p:spPr>
          <a:xfrm>
            <a:off x="4241980" y="0"/>
            <a:ext cx="9804040" cy="1023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7FCB7DE6-FE82-D535-D207-F93C5F230C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56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308;g3b037a20711_0_30">
            <a:extLst>
              <a:ext uri="{FF2B5EF4-FFF2-40B4-BE49-F238E27FC236}">
                <a16:creationId xmlns:a16="http://schemas.microsoft.com/office/drawing/2014/main" id="{D3D73550-64B1-0715-7498-7AC2389EB8FE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709701" y="413254"/>
            <a:ext cx="12868598" cy="9412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B825BA28-DCAA-1463-02A5-83E5E9AA0B6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64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17189873" y="491489"/>
            <a:ext cx="54610" cy="54610"/>
          </a:xfrm>
          <a:prstGeom prst="ellipse">
            <a:avLst/>
          </a:prstGeom>
          <a:solidFill>
            <a:srgbClr val="FFFFFF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7490228" y="559752"/>
            <a:ext cx="54610" cy="54610"/>
          </a:xfrm>
          <a:prstGeom prst="ellipse">
            <a:avLst/>
          </a:prstGeom>
          <a:solidFill>
            <a:srgbClr val="FFFFFF">
              <a:alpha val="6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Как LLM работает с текстом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 предсказывает следующий токен по предыдущим токенам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506518" y="2252662"/>
            <a:ext cx="17270413" cy="7167563"/>
          </a:xfrm>
          <a:prstGeom prst="roundRect">
            <a:avLst>
              <a:gd name="adj" fmla="val 1524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25313" y="3071812"/>
            <a:ext cx="2020570" cy="38227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Текст</a:t>
            </a:r>
            <a:endParaRPr lang="en-US" sz="1866" dirty="0"/>
          </a:p>
        </p:txBody>
      </p:sp>
      <p:sp>
        <p:nvSpPr>
          <p:cNvPr id="10" name="Text 8"/>
          <p:cNvSpPr/>
          <p:nvPr/>
        </p:nvSpPr>
        <p:spPr>
          <a:xfrm>
            <a:off x="1025313" y="3754437"/>
            <a:ext cx="2020570" cy="152908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«Я люблю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чай»</a:t>
            </a:r>
            <a:endParaRPr lang="en-US" sz="1792" dirty="0"/>
          </a:p>
        </p:txBody>
      </p:sp>
      <p:sp>
        <p:nvSpPr>
          <p:cNvPr id="11" name="Shape 9"/>
          <p:cNvSpPr/>
          <p:nvPr/>
        </p:nvSpPr>
        <p:spPr>
          <a:xfrm>
            <a:off x="3141451" y="4518977"/>
            <a:ext cx="40957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2" name="Text 10"/>
          <p:cNvSpPr/>
          <p:nvPr/>
        </p:nvSpPr>
        <p:spPr>
          <a:xfrm>
            <a:off x="3755813" y="3071812"/>
            <a:ext cx="2020570" cy="38227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Токенизация</a:t>
            </a:r>
            <a:endParaRPr lang="en-US" sz="1866" dirty="0"/>
          </a:p>
        </p:txBody>
      </p:sp>
      <p:sp>
        <p:nvSpPr>
          <p:cNvPr id="13" name="Text 11"/>
          <p:cNvSpPr/>
          <p:nvPr/>
        </p:nvSpPr>
        <p:spPr>
          <a:xfrm>
            <a:off x="3755813" y="3754437"/>
            <a:ext cx="2020570" cy="152908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разбиваем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на токены</a:t>
            </a:r>
            <a:endParaRPr lang="en-US" sz="1792" dirty="0"/>
          </a:p>
        </p:txBody>
      </p:sp>
      <p:sp>
        <p:nvSpPr>
          <p:cNvPr id="14" name="Shape 12"/>
          <p:cNvSpPr/>
          <p:nvPr/>
        </p:nvSpPr>
        <p:spPr>
          <a:xfrm>
            <a:off x="5871951" y="4518977"/>
            <a:ext cx="40957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5" name="Text 13"/>
          <p:cNvSpPr/>
          <p:nvPr/>
        </p:nvSpPr>
        <p:spPr>
          <a:xfrm>
            <a:off x="6486313" y="3071812"/>
            <a:ext cx="2020570" cy="38227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Токены</a:t>
            </a:r>
            <a:endParaRPr lang="en-US" sz="1866" dirty="0"/>
          </a:p>
        </p:txBody>
      </p:sp>
      <p:sp>
        <p:nvSpPr>
          <p:cNvPr id="16" name="Text 14"/>
          <p:cNvSpPr/>
          <p:nvPr/>
        </p:nvSpPr>
        <p:spPr>
          <a:xfrm>
            <a:off x="6486313" y="3754437"/>
            <a:ext cx="2020570" cy="152908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[Я]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[люблю]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[чай]</a:t>
            </a:r>
            <a:endParaRPr lang="en-US" sz="1792" dirty="0"/>
          </a:p>
        </p:txBody>
      </p:sp>
      <p:sp>
        <p:nvSpPr>
          <p:cNvPr id="17" name="Shape 15"/>
          <p:cNvSpPr/>
          <p:nvPr/>
        </p:nvSpPr>
        <p:spPr>
          <a:xfrm>
            <a:off x="8602451" y="4518977"/>
            <a:ext cx="40957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8" name="Text 16"/>
          <p:cNvSpPr/>
          <p:nvPr/>
        </p:nvSpPr>
        <p:spPr>
          <a:xfrm>
            <a:off x="9216813" y="3071812"/>
            <a:ext cx="2020570" cy="38227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LLM / Transformer</a:t>
            </a:r>
            <a:endParaRPr lang="en-US" sz="1866" dirty="0"/>
          </a:p>
        </p:txBody>
      </p:sp>
      <p:sp>
        <p:nvSpPr>
          <p:cNvPr id="19" name="Text 17"/>
          <p:cNvSpPr/>
          <p:nvPr/>
        </p:nvSpPr>
        <p:spPr>
          <a:xfrm>
            <a:off x="9216813" y="3754437"/>
            <a:ext cx="2020570" cy="152908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использует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контекст</a:t>
            </a:r>
            <a:endParaRPr lang="en-US" sz="1792" dirty="0"/>
          </a:p>
        </p:txBody>
      </p:sp>
      <p:sp>
        <p:nvSpPr>
          <p:cNvPr id="20" name="Shape 18"/>
          <p:cNvSpPr/>
          <p:nvPr/>
        </p:nvSpPr>
        <p:spPr>
          <a:xfrm>
            <a:off x="11332951" y="4518977"/>
            <a:ext cx="40957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21" name="Text 19"/>
          <p:cNvSpPr/>
          <p:nvPr/>
        </p:nvSpPr>
        <p:spPr>
          <a:xfrm>
            <a:off x="11947313" y="3071812"/>
            <a:ext cx="2020570" cy="38227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Вероятности</a:t>
            </a:r>
            <a:endParaRPr lang="en-US" sz="1866" dirty="0"/>
          </a:p>
        </p:txBody>
      </p:sp>
      <p:sp>
        <p:nvSpPr>
          <p:cNvPr id="22" name="Text 20"/>
          <p:cNvSpPr/>
          <p:nvPr/>
        </p:nvSpPr>
        <p:spPr>
          <a:xfrm>
            <a:off x="11947313" y="3754437"/>
            <a:ext cx="2020570" cy="152908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[и] 42%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[.] 24%</a:t>
            </a:r>
            <a:endParaRPr lang="en-US" sz="1792" dirty="0"/>
          </a:p>
          <a:p>
            <a:pPr algn="ctr"/>
            <a:r>
              <a:rPr lang="en-US" sz="179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[,] 12%</a:t>
            </a:r>
            <a:endParaRPr lang="en-US" sz="1792" dirty="0"/>
          </a:p>
        </p:txBody>
      </p:sp>
      <p:sp>
        <p:nvSpPr>
          <p:cNvPr id="23" name="Shape 21"/>
          <p:cNvSpPr/>
          <p:nvPr/>
        </p:nvSpPr>
        <p:spPr>
          <a:xfrm>
            <a:off x="14063451" y="4518977"/>
            <a:ext cx="40957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24" name="Text 22"/>
          <p:cNvSpPr/>
          <p:nvPr/>
        </p:nvSpPr>
        <p:spPr>
          <a:xfrm>
            <a:off x="14677813" y="3071812"/>
            <a:ext cx="2020570" cy="38227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Выбор</a:t>
            </a:r>
            <a:endParaRPr lang="en-US" sz="1866" dirty="0"/>
          </a:p>
        </p:txBody>
      </p:sp>
      <p:sp>
        <p:nvSpPr>
          <p:cNvPr id="25" name="Text 23"/>
          <p:cNvSpPr/>
          <p:nvPr/>
        </p:nvSpPr>
        <p:spPr>
          <a:xfrm>
            <a:off x="14677813" y="3754437"/>
            <a:ext cx="2020570" cy="1529080"/>
          </a:xfrm>
          <a:prstGeom prst="rect">
            <a:avLst/>
          </a:prstGeom>
          <a:solidFill>
            <a:srgbClr val="4B00E8"/>
          </a:solidFill>
          <a:ln w="12700">
            <a:solidFill>
              <a:srgbClr val="4B00E8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[и]</a:t>
            </a:r>
            <a:endParaRPr lang="en-US" sz="1792" dirty="0"/>
          </a:p>
        </p:txBody>
      </p:sp>
      <p:sp>
        <p:nvSpPr>
          <p:cNvPr id="26" name="Shape 24"/>
          <p:cNvSpPr/>
          <p:nvPr/>
        </p:nvSpPr>
        <p:spPr>
          <a:xfrm>
            <a:off x="16015758" y="5802312"/>
            <a:ext cx="0" cy="81915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16015758" y="6621462"/>
            <a:ext cx="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1748896" y="6621462"/>
            <a:ext cx="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29" name="Text 27"/>
          <p:cNvSpPr/>
          <p:nvPr/>
        </p:nvSpPr>
        <p:spPr>
          <a:xfrm>
            <a:off x="5093758" y="6211887"/>
            <a:ext cx="8054975" cy="614363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2090" b="1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Добавляем токен к контексту и повторяем процесс</a:t>
            </a:r>
            <a:endParaRPr lang="en-US" sz="2090" dirty="0"/>
          </a:p>
        </p:txBody>
      </p:sp>
      <p:sp>
        <p:nvSpPr>
          <p:cNvPr id="30" name="Text 28"/>
          <p:cNvSpPr/>
          <p:nvPr/>
        </p:nvSpPr>
        <p:spPr>
          <a:xfrm>
            <a:off x="1025313" y="7918450"/>
            <a:ext cx="16109950" cy="682625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LLM генерирует текст по одному токену за раз, каждый раз используя весь предыдущий контекст.</a:t>
            </a:r>
            <a:endParaRPr lang="en-US" sz="2240" dirty="0"/>
          </a:p>
        </p:txBody>
      </p:sp>
      <p:pic>
        <p:nvPicPr>
          <p:cNvPr id="31" name="Group 2087330933" descr="preencoded.png">
            <a:extLst>
              <a:ext uri="{FF2B5EF4-FFF2-40B4-BE49-F238E27FC236}">
                <a16:creationId xmlns:a16="http://schemas.microsoft.com/office/drawing/2014/main" id="{176B2321-3C5E-CDD3-CF8A-22AEDD8456A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4" grpId="0" animBg="1"/>
      <p:bldP spid="25" grpId="0" animBg="1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Zero-shot и Few-shot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База: либо просим сразу, либо показываем примеры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211705"/>
            <a:ext cx="16997363" cy="7235825"/>
          </a:xfrm>
          <a:prstGeom prst="roundRect">
            <a:avLst>
              <a:gd name="adj" fmla="val 1509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107228" y="2798762"/>
            <a:ext cx="3003550" cy="54610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/>
          <a:lstStyle/>
          <a:p>
            <a:r>
              <a:rPr lang="en-US" sz="3583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Zero-shot</a:t>
            </a:r>
            <a:endParaRPr lang="en-US" sz="3583" dirty="0"/>
          </a:p>
        </p:txBody>
      </p:sp>
      <p:sp>
        <p:nvSpPr>
          <p:cNvPr id="10" name="Text 8"/>
          <p:cNvSpPr/>
          <p:nvPr/>
        </p:nvSpPr>
        <p:spPr>
          <a:xfrm>
            <a:off x="1107228" y="3549650"/>
            <a:ext cx="7099300" cy="49149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Попытка решить задачу за раз</a:t>
            </a:r>
            <a:endParaRPr lang="en-US" sz="2389" dirty="0"/>
          </a:p>
        </p:txBody>
      </p:sp>
      <p:sp>
        <p:nvSpPr>
          <p:cNvPr id="11" name="Text 9"/>
          <p:cNvSpPr/>
          <p:nvPr/>
        </p:nvSpPr>
        <p:spPr>
          <a:xfrm>
            <a:off x="1107228" y="4300537"/>
            <a:ext cx="7031038" cy="1023938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2016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Когда задача простая: классификация, краткий перевод, форматирование.</a:t>
            </a:r>
            <a:endParaRPr lang="en-US" sz="2016" dirty="0"/>
          </a:p>
        </p:txBody>
      </p:sp>
      <p:sp>
        <p:nvSpPr>
          <p:cNvPr id="12" name="Text 10"/>
          <p:cNvSpPr/>
          <p:nvPr/>
        </p:nvSpPr>
        <p:spPr>
          <a:xfrm>
            <a:off x="1107228" y="5761355"/>
            <a:ext cx="7099300" cy="1201420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94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Пример: «Суммируй текст в 3 пункта».</a:t>
            </a:r>
            <a:endParaRPr lang="en-US" sz="1941" dirty="0"/>
          </a:p>
        </p:txBody>
      </p:sp>
      <p:sp>
        <p:nvSpPr>
          <p:cNvPr id="13" name="Text 11"/>
          <p:cNvSpPr/>
          <p:nvPr/>
        </p:nvSpPr>
        <p:spPr>
          <a:xfrm>
            <a:off x="9366991" y="2798762"/>
            <a:ext cx="3003550" cy="54610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/>
          <a:lstStyle/>
          <a:p>
            <a:r>
              <a:rPr lang="en-US" sz="3583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Few-shot</a:t>
            </a:r>
            <a:endParaRPr lang="en-US" sz="3583" dirty="0"/>
          </a:p>
        </p:txBody>
      </p:sp>
      <p:sp>
        <p:nvSpPr>
          <p:cNvPr id="14" name="Text 12"/>
          <p:cNvSpPr/>
          <p:nvPr/>
        </p:nvSpPr>
        <p:spPr>
          <a:xfrm>
            <a:off x="9366991" y="3549650"/>
            <a:ext cx="7099300" cy="49149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Zero-shot + несколько примеров</a:t>
            </a:r>
            <a:endParaRPr lang="en-US" sz="2389" dirty="0"/>
          </a:p>
        </p:txBody>
      </p:sp>
      <p:sp>
        <p:nvSpPr>
          <p:cNvPr id="15" name="Text 13"/>
          <p:cNvSpPr/>
          <p:nvPr/>
        </p:nvSpPr>
        <p:spPr>
          <a:xfrm>
            <a:off x="9366991" y="4300537"/>
            <a:ext cx="7031038" cy="1023938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2016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Когда важен стиль, формат или нестандартное правило.</a:t>
            </a:r>
            <a:endParaRPr lang="en-US" sz="2016" dirty="0"/>
          </a:p>
        </p:txBody>
      </p:sp>
      <p:sp>
        <p:nvSpPr>
          <p:cNvPr id="16" name="Text 14"/>
          <p:cNvSpPr/>
          <p:nvPr/>
        </p:nvSpPr>
        <p:spPr>
          <a:xfrm>
            <a:off x="9366991" y="5761355"/>
            <a:ext cx="7099300" cy="1201420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94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Пример: покажи 2–3 </a:t>
            </a:r>
            <a:r>
              <a:rPr lang="ru-RU" sz="194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варианта</a:t>
            </a:r>
            <a:r>
              <a:rPr lang="en-US" sz="194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и ожидаемые ответы.</a:t>
            </a:r>
            <a:endParaRPr lang="en-US" sz="1941" dirty="0"/>
          </a:p>
        </p:txBody>
      </p:sp>
      <p:sp>
        <p:nvSpPr>
          <p:cNvPr id="17" name="Text 15"/>
          <p:cNvSpPr/>
          <p:nvPr/>
        </p:nvSpPr>
        <p:spPr>
          <a:xfrm>
            <a:off x="1107228" y="8123237"/>
            <a:ext cx="16109950" cy="655320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Few-shot — это самый простой способ объяснить модели, «как выглядит правильный ответ».</a:t>
            </a:r>
            <a:endParaRPr lang="en-US" sz="2240" dirty="0"/>
          </a:p>
        </p:txBody>
      </p:sp>
      <p:pic>
        <p:nvPicPr>
          <p:cNvPr id="18" name="Group 2087330933" descr="preencoded.png">
            <a:extLst>
              <a:ext uri="{FF2B5EF4-FFF2-40B4-BE49-F238E27FC236}">
                <a16:creationId xmlns:a16="http://schemas.microsoft.com/office/drawing/2014/main" id="{C42E0754-49D7-73A5-629D-B4BC065C6D3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524;g3b1e86c84b1_1_0">
            <a:extLst>
              <a:ext uri="{FF2B5EF4-FFF2-40B4-BE49-F238E27FC236}">
                <a16:creationId xmlns:a16="http://schemas.microsoft.com/office/drawing/2014/main" id="{BC09FB35-5F20-2818-A0AD-4843CE825E1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9235" t="19465" r="8602" b="17296"/>
          <a:stretch/>
        </p:blipFill>
        <p:spPr>
          <a:xfrm>
            <a:off x="3547028" y="732439"/>
            <a:ext cx="11193944" cy="8774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10916249-3493-FC3B-A2AA-3CA02AE8FB9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823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Chain-of-Thought: просим идти шагами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Для задач с логикой полезно попросить план, проверки и краткие шаги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116137"/>
            <a:ext cx="16997363" cy="7440613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66271" y="2593975"/>
            <a:ext cx="1365250" cy="409575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Идея</a:t>
            </a:r>
            <a:endParaRPr lang="en-US" sz="2389" dirty="0"/>
          </a:p>
        </p:txBody>
      </p:sp>
      <p:sp>
        <p:nvSpPr>
          <p:cNvPr id="10" name="Text 8"/>
          <p:cNvSpPr/>
          <p:nvPr/>
        </p:nvSpPr>
        <p:spPr>
          <a:xfrm>
            <a:off x="3114143" y="2512060"/>
            <a:ext cx="13652503" cy="84645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97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 получает больше «времени подумать»: сначала разбирает условие, потом отвечает. В реальной работе лучше просить краткий план и проверяемые шаги, а не длинные скрытые рассуждения.</a:t>
            </a:r>
            <a:endParaRPr lang="en-US" sz="1971" dirty="0"/>
          </a:p>
        </p:txBody>
      </p:sp>
      <p:sp>
        <p:nvSpPr>
          <p:cNvPr id="11" name="Text 9"/>
          <p:cNvSpPr/>
          <p:nvPr/>
        </p:nvSpPr>
        <p:spPr>
          <a:xfrm>
            <a:off x="1066271" y="3986530"/>
            <a:ext cx="1501775" cy="409575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Шаблон</a:t>
            </a:r>
            <a:endParaRPr lang="en-US" sz="2389" dirty="0"/>
          </a:p>
        </p:txBody>
      </p:sp>
      <p:sp>
        <p:nvSpPr>
          <p:cNvPr id="12" name="Text 10"/>
          <p:cNvSpPr/>
          <p:nvPr/>
        </p:nvSpPr>
        <p:spPr>
          <a:xfrm>
            <a:off x="3114143" y="3877309"/>
            <a:ext cx="13311189" cy="750888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94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Сначала перечисли важные условия. Затем реши задачу. В конце дай короткий ответ и проверь, нет ли ловушки.</a:t>
            </a:r>
            <a:endParaRPr lang="en-US" sz="1941" dirty="0"/>
          </a:p>
        </p:txBody>
      </p:sp>
      <p:sp>
        <p:nvSpPr>
          <p:cNvPr id="13" name="Text 11"/>
          <p:cNvSpPr/>
          <p:nvPr/>
        </p:nvSpPr>
        <p:spPr>
          <a:xfrm>
            <a:off x="1066271" y="5501957"/>
            <a:ext cx="1911350" cy="409575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Мини-задача</a:t>
            </a:r>
            <a:endParaRPr lang="en-US" sz="2389" dirty="0"/>
          </a:p>
        </p:txBody>
      </p:sp>
      <p:sp>
        <p:nvSpPr>
          <p:cNvPr id="14" name="Text 12"/>
          <p:cNvSpPr/>
          <p:nvPr/>
        </p:nvSpPr>
        <p:spPr>
          <a:xfrm>
            <a:off x="3114146" y="5392737"/>
            <a:ext cx="13311188" cy="750888"/>
          </a:xfrm>
          <a:prstGeom prst="rect">
            <a:avLst/>
          </a:prstGeom>
          <a:solidFill>
            <a:srgbClr val="FFFF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96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У меня 5 мокрых рубашек. Одна рубашка сохнет на солнце 4 часа. Сколько времени потребуется, чтобы высушить все 5?</a:t>
            </a:r>
            <a:endParaRPr lang="en-US" sz="1896" dirty="0"/>
          </a:p>
        </p:txBody>
      </p:sp>
      <p:sp>
        <p:nvSpPr>
          <p:cNvPr id="15" name="Text 13"/>
          <p:cNvSpPr/>
          <p:nvPr/>
        </p:nvSpPr>
        <p:spPr>
          <a:xfrm>
            <a:off x="3114146" y="6443979"/>
            <a:ext cx="13311188" cy="477838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94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Что важно проверить: процесс последовательный или параллельный? Хватает ли места на верёвке?</a:t>
            </a:r>
            <a:endParaRPr lang="en-US" sz="1941" dirty="0"/>
          </a:p>
        </p:txBody>
      </p:sp>
      <p:sp>
        <p:nvSpPr>
          <p:cNvPr id="16" name="Text 14"/>
          <p:cNvSpPr/>
          <p:nvPr/>
        </p:nvSpPr>
        <p:spPr>
          <a:xfrm>
            <a:off x="1066271" y="8328025"/>
            <a:ext cx="16109950" cy="655320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CoT помогает не прыгать к первому ответу, а проверить условия задачи.</a:t>
            </a:r>
            <a:endParaRPr lang="en-US" sz="2240" dirty="0"/>
          </a:p>
        </p:txBody>
      </p:sp>
      <p:pic>
        <p:nvPicPr>
          <p:cNvPr id="17" name="Group 2087330933" descr="preencoded.png">
            <a:extLst>
              <a:ext uri="{FF2B5EF4-FFF2-40B4-BE49-F238E27FC236}">
                <a16:creationId xmlns:a16="http://schemas.microsoft.com/office/drawing/2014/main" id="{DE36C1B1-4B09-6550-B9FB-F2725050CA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Chain of Verification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Черновик → вопросы к черновику → проверка → финальный ответ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116137"/>
            <a:ext cx="16997363" cy="7440613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66271" y="2798762"/>
            <a:ext cx="846455" cy="846455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rtlCol="0" anchor="ctr"/>
          <a:lstStyle/>
          <a:p>
            <a:pPr algn="ctr"/>
            <a:r>
              <a:rPr lang="en-US" sz="3434" b="1" dirty="0">
                <a:solidFill>
                  <a:srgbClr val="4B00E8"/>
                </a:solidFill>
              </a:rPr>
              <a:t>1</a:t>
            </a:r>
            <a:endParaRPr lang="en-US" sz="3434" dirty="0"/>
          </a:p>
        </p:txBody>
      </p:sp>
      <p:sp>
        <p:nvSpPr>
          <p:cNvPr id="10" name="Text 8"/>
          <p:cNvSpPr/>
          <p:nvPr/>
        </p:nvSpPr>
        <p:spPr>
          <a:xfrm>
            <a:off x="2090208" y="2894329"/>
            <a:ext cx="2457450" cy="34131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01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Draft</a:t>
            </a:r>
            <a:endParaRPr lang="en-US" sz="2016" dirty="0"/>
          </a:p>
        </p:txBody>
      </p:sp>
      <p:sp>
        <p:nvSpPr>
          <p:cNvPr id="11" name="Text 9"/>
          <p:cNvSpPr/>
          <p:nvPr/>
        </p:nvSpPr>
        <p:spPr>
          <a:xfrm>
            <a:off x="2083383" y="3042284"/>
            <a:ext cx="2730500" cy="90106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59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Напиши черновик решения.</a:t>
            </a:r>
            <a:endParaRPr lang="en-US" sz="1598" dirty="0"/>
          </a:p>
        </p:txBody>
      </p:sp>
      <p:sp>
        <p:nvSpPr>
          <p:cNvPr id="12" name="Shape 10"/>
          <p:cNvSpPr/>
          <p:nvPr/>
        </p:nvSpPr>
        <p:spPr>
          <a:xfrm>
            <a:off x="4820708" y="3221990"/>
            <a:ext cx="27305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3" name="Text 11"/>
          <p:cNvSpPr/>
          <p:nvPr/>
        </p:nvSpPr>
        <p:spPr>
          <a:xfrm>
            <a:off x="5162021" y="2798762"/>
            <a:ext cx="846455" cy="846455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rtlCol="0" anchor="ctr"/>
          <a:lstStyle/>
          <a:p>
            <a:pPr algn="ctr"/>
            <a:r>
              <a:rPr lang="en-US" sz="3434" b="1" dirty="0">
                <a:solidFill>
                  <a:srgbClr val="4B00E8"/>
                </a:solidFill>
              </a:rPr>
              <a:t>2</a:t>
            </a:r>
            <a:endParaRPr lang="en-US" sz="3434" dirty="0"/>
          </a:p>
        </p:txBody>
      </p:sp>
      <p:sp>
        <p:nvSpPr>
          <p:cNvPr id="14" name="Text 12"/>
          <p:cNvSpPr/>
          <p:nvPr/>
        </p:nvSpPr>
        <p:spPr>
          <a:xfrm>
            <a:off x="6185958" y="2894329"/>
            <a:ext cx="2457450" cy="34131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01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Verification</a:t>
            </a:r>
            <a:endParaRPr lang="en-US" sz="2016" dirty="0"/>
          </a:p>
        </p:txBody>
      </p:sp>
      <p:sp>
        <p:nvSpPr>
          <p:cNvPr id="15" name="Text 13"/>
          <p:cNvSpPr/>
          <p:nvPr/>
        </p:nvSpPr>
        <p:spPr>
          <a:xfrm>
            <a:off x="6185958" y="3194684"/>
            <a:ext cx="2730500" cy="90106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59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Сформулируй 3 вопроса, которые могут найти ошибку.</a:t>
            </a:r>
            <a:endParaRPr lang="en-US" sz="1598" dirty="0"/>
          </a:p>
        </p:txBody>
      </p:sp>
      <p:sp>
        <p:nvSpPr>
          <p:cNvPr id="16" name="Shape 14"/>
          <p:cNvSpPr/>
          <p:nvPr/>
        </p:nvSpPr>
        <p:spPr>
          <a:xfrm>
            <a:off x="8916458" y="3221990"/>
            <a:ext cx="27305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7" name="Text 15"/>
          <p:cNvSpPr/>
          <p:nvPr/>
        </p:nvSpPr>
        <p:spPr>
          <a:xfrm>
            <a:off x="9257771" y="2798762"/>
            <a:ext cx="846455" cy="846455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rtlCol="0" anchor="ctr"/>
          <a:lstStyle/>
          <a:p>
            <a:pPr algn="ctr"/>
            <a:r>
              <a:rPr lang="en-US" sz="3434" b="1" dirty="0">
                <a:solidFill>
                  <a:srgbClr val="4B00E8"/>
                </a:solidFill>
              </a:rPr>
              <a:t>3</a:t>
            </a:r>
            <a:endParaRPr lang="en-US" sz="3434" dirty="0"/>
          </a:p>
        </p:txBody>
      </p:sp>
      <p:sp>
        <p:nvSpPr>
          <p:cNvPr id="18" name="Text 16"/>
          <p:cNvSpPr/>
          <p:nvPr/>
        </p:nvSpPr>
        <p:spPr>
          <a:xfrm>
            <a:off x="10281708" y="2894329"/>
            <a:ext cx="2457450" cy="34131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01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Check</a:t>
            </a:r>
            <a:endParaRPr lang="en-US" sz="2016" dirty="0"/>
          </a:p>
        </p:txBody>
      </p:sp>
      <p:sp>
        <p:nvSpPr>
          <p:cNvPr id="19" name="Text 17"/>
          <p:cNvSpPr/>
          <p:nvPr/>
        </p:nvSpPr>
        <p:spPr>
          <a:xfrm>
            <a:off x="10281708" y="3194684"/>
            <a:ext cx="2730500" cy="90106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59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Ответь на вопросы и проверь синтаксис/факты.</a:t>
            </a:r>
            <a:endParaRPr lang="en-US" sz="1598" dirty="0"/>
          </a:p>
        </p:txBody>
      </p:sp>
      <p:sp>
        <p:nvSpPr>
          <p:cNvPr id="20" name="Shape 18"/>
          <p:cNvSpPr/>
          <p:nvPr/>
        </p:nvSpPr>
        <p:spPr>
          <a:xfrm>
            <a:off x="13012208" y="3221990"/>
            <a:ext cx="27305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21" name="Text 19"/>
          <p:cNvSpPr/>
          <p:nvPr/>
        </p:nvSpPr>
        <p:spPr>
          <a:xfrm>
            <a:off x="13353521" y="2798762"/>
            <a:ext cx="846455" cy="846455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rtlCol="0" anchor="ctr"/>
          <a:lstStyle/>
          <a:p>
            <a:pPr algn="ctr"/>
            <a:r>
              <a:rPr lang="en-US" sz="3434" b="1" dirty="0">
                <a:solidFill>
                  <a:srgbClr val="4B00E8"/>
                </a:solidFill>
              </a:rPr>
              <a:t>4</a:t>
            </a:r>
            <a:endParaRPr lang="en-US" sz="3434" dirty="0"/>
          </a:p>
        </p:txBody>
      </p:sp>
      <p:sp>
        <p:nvSpPr>
          <p:cNvPr id="22" name="Text 20"/>
          <p:cNvSpPr/>
          <p:nvPr/>
        </p:nvSpPr>
        <p:spPr>
          <a:xfrm>
            <a:off x="14377458" y="2894329"/>
            <a:ext cx="2457450" cy="34131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016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Final</a:t>
            </a:r>
            <a:endParaRPr lang="en-US" sz="2016" dirty="0"/>
          </a:p>
        </p:txBody>
      </p:sp>
      <p:sp>
        <p:nvSpPr>
          <p:cNvPr id="23" name="Text 21"/>
          <p:cNvSpPr/>
          <p:nvPr/>
        </p:nvSpPr>
        <p:spPr>
          <a:xfrm>
            <a:off x="14377458" y="3221989"/>
            <a:ext cx="2730500" cy="90106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59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Верни исправленный финальный ответ.</a:t>
            </a:r>
            <a:endParaRPr lang="en-US" sz="1598" dirty="0"/>
          </a:p>
        </p:txBody>
      </p:sp>
      <p:sp>
        <p:nvSpPr>
          <p:cNvPr id="24" name="Text 22"/>
          <p:cNvSpPr/>
          <p:nvPr/>
        </p:nvSpPr>
        <p:spPr>
          <a:xfrm>
            <a:off x="1066271" y="5515610"/>
            <a:ext cx="2184400" cy="409575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Пример задачи</a:t>
            </a:r>
            <a:endParaRPr lang="en-US" sz="2389" dirty="0"/>
          </a:p>
        </p:txBody>
      </p:sp>
      <p:sp>
        <p:nvSpPr>
          <p:cNvPr id="25" name="Text 23"/>
          <p:cNvSpPr/>
          <p:nvPr/>
        </p:nvSpPr>
        <p:spPr>
          <a:xfrm>
            <a:off x="3673899" y="5392737"/>
            <a:ext cx="13024485" cy="573405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96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Написать команду FFmpeg для создания GIF из видео с водяным знаком.</a:t>
            </a:r>
            <a:endParaRPr lang="en-US" sz="1896" dirty="0"/>
          </a:p>
        </p:txBody>
      </p:sp>
      <p:sp>
        <p:nvSpPr>
          <p:cNvPr id="26" name="Text 24"/>
          <p:cNvSpPr/>
          <p:nvPr/>
        </p:nvSpPr>
        <p:spPr>
          <a:xfrm>
            <a:off x="3673899" y="6211887"/>
            <a:ext cx="13024485" cy="62801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91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Вопросы проверки: правильный порядок input-файлов? корректный filter_complex? указан ли palettegen/paletteuse для качества?</a:t>
            </a:r>
            <a:endParaRPr lang="en-US" sz="1911" dirty="0"/>
          </a:p>
        </p:txBody>
      </p:sp>
      <p:sp>
        <p:nvSpPr>
          <p:cNvPr id="27" name="Text 25"/>
          <p:cNvSpPr/>
          <p:nvPr/>
        </p:nvSpPr>
        <p:spPr>
          <a:xfrm>
            <a:off x="1066271" y="8328025"/>
            <a:ext cx="16109950" cy="655320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CoV полезен там, где ошибка дорогая: команды, код, факты, инструкции.</a:t>
            </a:r>
            <a:endParaRPr lang="en-US" sz="2240" dirty="0"/>
          </a:p>
        </p:txBody>
      </p:sp>
      <p:pic>
        <p:nvPicPr>
          <p:cNvPr id="28" name="Group 2087330933" descr="preencoded.png">
            <a:extLst>
              <a:ext uri="{FF2B5EF4-FFF2-40B4-BE49-F238E27FC236}">
                <a16:creationId xmlns:a16="http://schemas.microsoft.com/office/drawing/2014/main" id="{2D0A95E4-3571-30D9-EA85-F6EBD78399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Tree of Thoughts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Не один путь решения, а несколько веток с критикой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116137"/>
            <a:ext cx="16997363" cy="7440613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66271" y="2662237"/>
            <a:ext cx="2730500" cy="409575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389" b="1" dirty="0">
                <a:solidFill>
                  <a:srgbClr val="4B00E8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Когда нужен</a:t>
            </a:r>
            <a:endParaRPr lang="en-US" sz="2389" dirty="0"/>
          </a:p>
        </p:txBody>
      </p:sp>
      <p:sp>
        <p:nvSpPr>
          <p:cNvPr id="10" name="Text 8"/>
          <p:cNvSpPr/>
          <p:nvPr/>
        </p:nvSpPr>
        <p:spPr>
          <a:xfrm>
            <a:off x="4069821" y="2593975"/>
            <a:ext cx="12492038" cy="546100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 lnSpcReduction="10000"/>
          </a:bodyPr>
          <a:lstStyle/>
          <a:p>
            <a:r>
              <a:rPr lang="en-US" sz="197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Архитектура систем, стратегические решения, brainstorming, сюжетные линии — там, где нет одного очевидного ответа.</a:t>
            </a:r>
            <a:endParaRPr lang="en-US" sz="1971" dirty="0"/>
          </a:p>
        </p:txBody>
      </p:sp>
      <p:sp>
        <p:nvSpPr>
          <p:cNvPr id="11" name="Shape 9"/>
          <p:cNvSpPr/>
          <p:nvPr/>
        </p:nvSpPr>
        <p:spPr>
          <a:xfrm>
            <a:off x="8984721" y="4095750"/>
            <a:ext cx="0" cy="1501775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8984721" y="4095750"/>
            <a:ext cx="0" cy="1501775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8984721" y="4095750"/>
            <a:ext cx="4846638" cy="1501775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4" name="Shape 12"/>
          <p:cNvSpPr/>
          <p:nvPr/>
        </p:nvSpPr>
        <p:spPr>
          <a:xfrm>
            <a:off x="4138083" y="6621462"/>
            <a:ext cx="4300538" cy="109220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8984721" y="6621462"/>
            <a:ext cx="0" cy="109220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6" name="Shape 14"/>
          <p:cNvSpPr/>
          <p:nvPr/>
        </p:nvSpPr>
        <p:spPr>
          <a:xfrm flipH="1">
            <a:off x="9707882" y="6621462"/>
            <a:ext cx="4123476" cy="109220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7" name="Text 15"/>
          <p:cNvSpPr/>
          <p:nvPr/>
        </p:nvSpPr>
        <p:spPr>
          <a:xfrm>
            <a:off x="7755996" y="3303904"/>
            <a:ext cx="2457450" cy="750888"/>
          </a:xfrm>
          <a:prstGeom prst="rect">
            <a:avLst/>
          </a:prstGeom>
          <a:solidFill>
            <a:srgbClr val="4B00E8"/>
          </a:solidFill>
          <a:ln w="12700">
            <a:solidFill>
              <a:srgbClr val="4B00E8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224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Задача</a:t>
            </a:r>
            <a:endParaRPr lang="en-US" sz="2240" dirty="0"/>
          </a:p>
        </p:txBody>
      </p:sp>
      <p:sp>
        <p:nvSpPr>
          <p:cNvPr id="18" name="Text 16"/>
          <p:cNvSpPr/>
          <p:nvPr/>
        </p:nvSpPr>
        <p:spPr>
          <a:xfrm>
            <a:off x="2977621" y="5597524"/>
            <a:ext cx="2320925" cy="1023938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64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Гипотеза A</a:t>
            </a:r>
            <a:endParaRPr lang="en-US" sz="1642" dirty="0"/>
          </a:p>
          <a:p>
            <a:pPr algn="ctr"/>
            <a:r>
              <a:rPr lang="en-US" sz="164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PostGIS</a:t>
            </a:r>
            <a:endParaRPr lang="en-US" sz="1642" dirty="0"/>
          </a:p>
        </p:txBody>
      </p:sp>
      <p:sp>
        <p:nvSpPr>
          <p:cNvPr id="19" name="Text 17"/>
          <p:cNvSpPr/>
          <p:nvPr/>
        </p:nvSpPr>
        <p:spPr>
          <a:xfrm>
            <a:off x="7824258" y="5597524"/>
            <a:ext cx="2320925" cy="1023938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64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Гипотеза B</a:t>
            </a:r>
            <a:endParaRPr lang="en-US" sz="1642" dirty="0"/>
          </a:p>
          <a:p>
            <a:pPr algn="ctr"/>
            <a:r>
              <a:rPr lang="en-US" sz="164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NoSQL/Redis</a:t>
            </a:r>
            <a:endParaRPr lang="en-US" sz="1642" dirty="0"/>
          </a:p>
        </p:txBody>
      </p:sp>
      <p:sp>
        <p:nvSpPr>
          <p:cNvPr id="20" name="Text 18"/>
          <p:cNvSpPr/>
          <p:nvPr/>
        </p:nvSpPr>
        <p:spPr>
          <a:xfrm>
            <a:off x="12602633" y="5597524"/>
            <a:ext cx="2320925" cy="1023938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64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Гипотеза C</a:t>
            </a:r>
            <a:endParaRPr lang="en-US" sz="1642" dirty="0"/>
          </a:p>
          <a:p>
            <a:pPr algn="ctr"/>
            <a:r>
              <a:rPr lang="en-US" sz="1642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скептик</a:t>
            </a:r>
            <a:endParaRPr lang="en-US" sz="1642" dirty="0"/>
          </a:p>
        </p:txBody>
      </p:sp>
      <p:sp>
        <p:nvSpPr>
          <p:cNvPr id="21" name="Text 19"/>
          <p:cNvSpPr/>
          <p:nvPr/>
        </p:nvSpPr>
        <p:spPr>
          <a:xfrm>
            <a:off x="6800321" y="7713662"/>
            <a:ext cx="4368800" cy="750888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66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Сравнить → отсечь слабые → развить сильную</a:t>
            </a:r>
            <a:endParaRPr lang="en-US" sz="1866" dirty="0"/>
          </a:p>
        </p:txBody>
      </p:sp>
      <p:sp>
        <p:nvSpPr>
          <p:cNvPr id="22" name="Text 20"/>
          <p:cNvSpPr/>
          <p:nvPr/>
        </p:nvSpPr>
        <p:spPr>
          <a:xfrm>
            <a:off x="1066271" y="8505507"/>
            <a:ext cx="16109950" cy="477838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1896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Промпт: представь трёх экспертов, пусть предложат варианты, покритикуют друг друга и придут к компромиссу.</a:t>
            </a:r>
            <a:endParaRPr lang="en-US" sz="1896" dirty="0"/>
          </a:p>
        </p:txBody>
      </p:sp>
      <p:pic>
        <p:nvPicPr>
          <p:cNvPr id="23" name="Group 2087330933" descr="preencoded.png">
            <a:extLst>
              <a:ext uri="{FF2B5EF4-FFF2-40B4-BE49-F238E27FC236}">
                <a16:creationId xmlns:a16="http://schemas.microsoft.com/office/drawing/2014/main" id="{EA16FDCC-E8D4-A08D-758D-4490DFAF6C9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ReAct: Reason + Act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 думает, действует инструментом, смотрит результат и повторяет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116137"/>
            <a:ext cx="16997363" cy="7440613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  <p:txBody>
          <a:bodyPr/>
          <a:lstStyle/>
          <a:p>
            <a:endParaRPr lang="en-RU" dirty="0"/>
          </a:p>
        </p:txBody>
      </p:sp>
      <p:sp>
        <p:nvSpPr>
          <p:cNvPr id="9" name="Shape 7"/>
          <p:cNvSpPr/>
          <p:nvPr/>
        </p:nvSpPr>
        <p:spPr>
          <a:xfrm>
            <a:off x="3250671" y="4710112"/>
            <a:ext cx="81915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0" name="Shape 8"/>
          <p:cNvSpPr/>
          <p:nvPr/>
        </p:nvSpPr>
        <p:spPr>
          <a:xfrm>
            <a:off x="6185958" y="4710112"/>
            <a:ext cx="81915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1" name="Shape 9"/>
          <p:cNvSpPr/>
          <p:nvPr/>
        </p:nvSpPr>
        <p:spPr>
          <a:xfrm>
            <a:off x="9121246" y="4710112"/>
            <a:ext cx="1296988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12534371" y="4710112"/>
            <a:ext cx="122872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11715221" y="5802312"/>
            <a:ext cx="0" cy="136525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1715221" y="7167562"/>
            <a:ext cx="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957233" y="7167562"/>
            <a:ext cx="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6" name="Text 14"/>
          <p:cNvSpPr/>
          <p:nvPr/>
        </p:nvSpPr>
        <p:spPr>
          <a:xfrm>
            <a:off x="1339321" y="4095750"/>
            <a:ext cx="1843088" cy="120142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2090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Вопрос</a:t>
            </a:r>
            <a:endParaRPr lang="en-US" sz="2090" dirty="0"/>
          </a:p>
        </p:txBody>
      </p:sp>
      <p:sp>
        <p:nvSpPr>
          <p:cNvPr id="17" name="Text 15"/>
          <p:cNvSpPr/>
          <p:nvPr/>
        </p:nvSpPr>
        <p:spPr>
          <a:xfrm>
            <a:off x="4274608" y="4095750"/>
            <a:ext cx="1843088" cy="1201420"/>
          </a:xfrm>
          <a:prstGeom prst="rect">
            <a:avLst/>
          </a:prstGeom>
          <a:solidFill>
            <a:srgbClr val="F0EAFE"/>
          </a:solidFill>
          <a:ln w="12700">
            <a:solidFill>
              <a:srgbClr val="4B00E8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2090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LLM</a:t>
            </a:r>
            <a:endParaRPr lang="en-US" sz="2090" dirty="0"/>
          </a:p>
        </p:txBody>
      </p:sp>
      <p:sp>
        <p:nvSpPr>
          <p:cNvPr id="18" name="Text 16"/>
          <p:cNvSpPr/>
          <p:nvPr/>
        </p:nvSpPr>
        <p:spPr>
          <a:xfrm>
            <a:off x="7209896" y="4095750"/>
            <a:ext cx="1843088" cy="1201420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79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Действие</a:t>
            </a:r>
            <a:endParaRPr lang="en-US" sz="1792" dirty="0"/>
          </a:p>
          <a:p>
            <a:pPr algn="ctr"/>
            <a:r>
              <a:rPr lang="en-US" sz="179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инструмента</a:t>
            </a:r>
            <a:endParaRPr lang="en-US" sz="1792" dirty="0"/>
          </a:p>
        </p:txBody>
      </p:sp>
      <p:sp>
        <p:nvSpPr>
          <p:cNvPr id="19" name="Text 17"/>
          <p:cNvSpPr/>
          <p:nvPr/>
        </p:nvSpPr>
        <p:spPr>
          <a:xfrm>
            <a:off x="10623021" y="4095750"/>
            <a:ext cx="1843088" cy="1201420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2090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Наблюдение</a:t>
            </a:r>
            <a:endParaRPr lang="en-US" sz="2090" dirty="0"/>
          </a:p>
        </p:txBody>
      </p:sp>
      <p:sp>
        <p:nvSpPr>
          <p:cNvPr id="20" name="Text 18"/>
          <p:cNvSpPr/>
          <p:nvPr/>
        </p:nvSpPr>
        <p:spPr>
          <a:xfrm>
            <a:off x="13967883" y="4095750"/>
            <a:ext cx="1843088" cy="1201420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2090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Ответ</a:t>
            </a:r>
            <a:endParaRPr lang="en-US" sz="2090" dirty="0"/>
          </a:p>
        </p:txBody>
      </p:sp>
      <p:sp>
        <p:nvSpPr>
          <p:cNvPr id="21" name="Text 19"/>
          <p:cNvSpPr/>
          <p:nvPr/>
        </p:nvSpPr>
        <p:spPr>
          <a:xfrm>
            <a:off x="5230283" y="7577137"/>
            <a:ext cx="7372350" cy="409575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 fontScale="85000" lnSpcReduction="10000"/>
          </a:bodyPr>
          <a:lstStyle/>
          <a:p>
            <a:pPr algn="ctr"/>
            <a:r>
              <a:rPr lang="en-US" sz="1896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Цикл: пока нет надёжного ответа, модель может снова выбрать действие.</a:t>
            </a:r>
            <a:endParaRPr lang="en-US" sz="1896" dirty="0"/>
          </a:p>
        </p:txBody>
      </p:sp>
      <p:sp>
        <p:nvSpPr>
          <p:cNvPr id="22" name="Text 20"/>
          <p:cNvSpPr/>
          <p:nvPr/>
        </p:nvSpPr>
        <p:spPr>
          <a:xfrm>
            <a:off x="1066271" y="8437245"/>
            <a:ext cx="16109950" cy="655320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ReAct нужен, когда ответ зависит от внешнего действия: поиск, калькулятор, база данных, запуск теста.</a:t>
            </a:r>
            <a:endParaRPr lang="en-US" sz="2240" dirty="0"/>
          </a:p>
        </p:txBody>
      </p:sp>
      <p:pic>
        <p:nvPicPr>
          <p:cNvPr id="23" name="Group 2087330933" descr="preencoded.png">
            <a:extLst>
              <a:ext uri="{FF2B5EF4-FFF2-40B4-BE49-F238E27FC236}">
                <a16:creationId xmlns:a16="http://schemas.microsoft.com/office/drawing/2014/main" id="{F9C196ED-D800-DED1-65A3-1808C5814B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RAG: Retrieval-Augmented Generation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Сначала достаём внешние знания, потом просим модель ответить по ним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116137"/>
            <a:ext cx="16997363" cy="7440613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3182408" y="4751070"/>
            <a:ext cx="70993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0" name="Shape 8"/>
          <p:cNvSpPr/>
          <p:nvPr/>
        </p:nvSpPr>
        <p:spPr>
          <a:xfrm>
            <a:off x="6185958" y="4751070"/>
            <a:ext cx="1051243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1" name="Shape 9"/>
          <p:cNvSpPr/>
          <p:nvPr/>
        </p:nvSpPr>
        <p:spPr>
          <a:xfrm>
            <a:off x="9530821" y="4751070"/>
            <a:ext cx="1119505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12943946" y="4751070"/>
            <a:ext cx="982980" cy="0"/>
          </a:xfrm>
          <a:prstGeom prst="line">
            <a:avLst/>
          </a:prstGeom>
          <a:noFill/>
          <a:ln w="25400">
            <a:solidFill>
              <a:srgbClr val="4B00E8"/>
            </a:solidFill>
            <a:prstDash val="solid"/>
            <a:tailEnd type="triangle"/>
          </a:ln>
        </p:spPr>
      </p:sp>
      <p:sp>
        <p:nvSpPr>
          <p:cNvPr id="13" name="Text 11"/>
          <p:cNvSpPr/>
          <p:nvPr/>
        </p:nvSpPr>
        <p:spPr>
          <a:xfrm>
            <a:off x="1134533" y="4164012"/>
            <a:ext cx="2020570" cy="1160463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Запрос</a:t>
            </a:r>
            <a:endParaRPr lang="en-US" sz="1822" dirty="0"/>
          </a:p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пользователя</a:t>
            </a:r>
            <a:endParaRPr lang="en-US" sz="1822" dirty="0"/>
          </a:p>
        </p:txBody>
      </p:sp>
      <p:sp>
        <p:nvSpPr>
          <p:cNvPr id="14" name="Text 12"/>
          <p:cNvSpPr/>
          <p:nvPr/>
        </p:nvSpPr>
        <p:spPr>
          <a:xfrm>
            <a:off x="4138083" y="4164012"/>
            <a:ext cx="2020570" cy="1160463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Поиск</a:t>
            </a:r>
            <a:endParaRPr lang="en-US" sz="1822" dirty="0"/>
          </a:p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по базе знаний</a:t>
            </a:r>
            <a:endParaRPr lang="en-US" sz="1822" dirty="0"/>
          </a:p>
        </p:txBody>
      </p:sp>
      <p:sp>
        <p:nvSpPr>
          <p:cNvPr id="15" name="Text 13"/>
          <p:cNvSpPr/>
          <p:nvPr/>
        </p:nvSpPr>
        <p:spPr>
          <a:xfrm>
            <a:off x="7482946" y="4164012"/>
            <a:ext cx="2020570" cy="1160463"/>
          </a:xfrm>
          <a:prstGeom prst="rect">
            <a:avLst/>
          </a:prstGeom>
          <a:solidFill>
            <a:srgbClr val="F0EAFE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Фрагменты</a:t>
            </a:r>
            <a:endParaRPr lang="en-US" sz="1822" dirty="0"/>
          </a:p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документов</a:t>
            </a:r>
            <a:endParaRPr lang="en-US" sz="1822" dirty="0"/>
          </a:p>
        </p:txBody>
      </p:sp>
      <p:sp>
        <p:nvSpPr>
          <p:cNvPr id="16" name="Text 14"/>
          <p:cNvSpPr/>
          <p:nvPr/>
        </p:nvSpPr>
        <p:spPr>
          <a:xfrm>
            <a:off x="10896071" y="4164012"/>
            <a:ext cx="2020570" cy="1160463"/>
          </a:xfrm>
          <a:prstGeom prst="rect">
            <a:avLst/>
          </a:prstGeom>
          <a:solidFill>
            <a:srgbClr val="F7F3FF"/>
          </a:solidFill>
          <a:ln w="12700">
            <a:solidFill>
              <a:srgbClr val="4B00E8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LLM +</a:t>
            </a:r>
            <a:endParaRPr lang="en-US" sz="1822" dirty="0"/>
          </a:p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контекст</a:t>
            </a:r>
            <a:endParaRPr lang="en-US" sz="1822" dirty="0"/>
          </a:p>
        </p:txBody>
      </p:sp>
      <p:sp>
        <p:nvSpPr>
          <p:cNvPr id="17" name="Text 15"/>
          <p:cNvSpPr/>
          <p:nvPr/>
        </p:nvSpPr>
        <p:spPr>
          <a:xfrm>
            <a:off x="14172671" y="4164012"/>
            <a:ext cx="2020570" cy="1160463"/>
          </a:xfrm>
          <a:prstGeom prst="rect">
            <a:avLst/>
          </a:prstGeom>
          <a:solidFill>
            <a:srgbClr val="F7F3FF"/>
          </a:solidFill>
          <a:ln w="12700">
            <a:solidFill>
              <a:srgbClr val="D9CCFF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Ответ</a:t>
            </a:r>
            <a:endParaRPr lang="en-US" sz="1822" dirty="0"/>
          </a:p>
          <a:p>
            <a:pPr algn="ctr"/>
            <a:r>
              <a:rPr lang="en-US" sz="1822" b="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 источниками</a:t>
            </a:r>
            <a:endParaRPr lang="en-US" sz="1822" dirty="0"/>
          </a:p>
        </p:txBody>
      </p:sp>
      <p:sp>
        <p:nvSpPr>
          <p:cNvPr id="18" name="Text 16"/>
          <p:cNvSpPr/>
          <p:nvPr/>
        </p:nvSpPr>
        <p:spPr>
          <a:xfrm>
            <a:off x="1407583" y="2798762"/>
            <a:ext cx="15017750" cy="614363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209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Без RAG модель отвечает только из того, что «помнит». С RAG она получает нужные документы в промпт.</a:t>
            </a:r>
            <a:endParaRPr lang="en-US" sz="2090" dirty="0"/>
          </a:p>
        </p:txBody>
      </p:sp>
      <p:sp>
        <p:nvSpPr>
          <p:cNvPr id="19" name="Text 17"/>
          <p:cNvSpPr/>
          <p:nvPr/>
        </p:nvSpPr>
        <p:spPr>
          <a:xfrm>
            <a:off x="1407583" y="6211887"/>
            <a:ext cx="15017750" cy="614363"/>
          </a:xfrm>
          <a:prstGeom prst="rect">
            <a:avLst/>
          </a:prstGeom>
          <a:noFill/>
          <a:ln/>
        </p:spPr>
        <p:txBody>
          <a:bodyPr wrap="square" lIns="758" tIns="758" rIns="758" bIns="758" rtlCol="0" anchor="ctr">
            <a:normAutofit/>
          </a:bodyPr>
          <a:lstStyle/>
          <a:p>
            <a:r>
              <a:rPr lang="en-US" sz="209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Важно: RAG не гарантирует правду. Надо проверять качество поиска, релевантность фрагментов и источники.</a:t>
            </a:r>
            <a:endParaRPr lang="en-US" sz="2090" dirty="0"/>
          </a:p>
        </p:txBody>
      </p:sp>
      <p:sp>
        <p:nvSpPr>
          <p:cNvPr id="20" name="Text 18"/>
          <p:cNvSpPr/>
          <p:nvPr/>
        </p:nvSpPr>
        <p:spPr>
          <a:xfrm>
            <a:off x="1066271" y="8396287"/>
            <a:ext cx="16109950" cy="655320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Пример: «ответь по школьному регламенту» → сначала найти регламент → затем сформировать ответ.</a:t>
            </a:r>
            <a:endParaRPr lang="en-US" sz="2240" dirty="0"/>
          </a:p>
        </p:txBody>
      </p:sp>
      <p:pic>
        <p:nvPicPr>
          <p:cNvPr id="21" name="Group 2087330933" descr="preencoded.png">
            <a:extLst>
              <a:ext uri="{FF2B5EF4-FFF2-40B4-BE49-F238E27FC236}">
                <a16:creationId xmlns:a16="http://schemas.microsoft.com/office/drawing/2014/main" id="{BCFA39C0-994A-7614-1D1E-7633B3402F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21982" y="468946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Как выбрать технику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21982" y="1342706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Чем сложнее задача — тем больше структуры, проверки и контекста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533823" y="1979612"/>
            <a:ext cx="17270413" cy="7713663"/>
          </a:xfrm>
          <a:prstGeom prst="roundRect">
            <a:avLst>
              <a:gd name="adj" fmla="val 1416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88788" y="2430145"/>
            <a:ext cx="2320925" cy="43688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1971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Техника</a:t>
            </a:r>
            <a:endParaRPr lang="en-US" sz="1971" dirty="0"/>
          </a:p>
        </p:txBody>
      </p:sp>
      <p:sp>
        <p:nvSpPr>
          <p:cNvPr id="10" name="Text 8"/>
          <p:cNvSpPr/>
          <p:nvPr/>
        </p:nvSpPr>
        <p:spPr>
          <a:xfrm>
            <a:off x="3523721" y="2430145"/>
            <a:ext cx="1638300" cy="43688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1971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Аналогия</a:t>
            </a:r>
            <a:endParaRPr lang="en-US" sz="1971" dirty="0"/>
          </a:p>
        </p:txBody>
      </p:sp>
      <p:sp>
        <p:nvSpPr>
          <p:cNvPr id="11" name="Text 9"/>
          <p:cNvSpPr/>
          <p:nvPr/>
        </p:nvSpPr>
        <p:spPr>
          <a:xfrm>
            <a:off x="5503333" y="2430145"/>
            <a:ext cx="5187950" cy="43688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1971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Для чего</a:t>
            </a:r>
            <a:endParaRPr lang="en-US" sz="1971" dirty="0"/>
          </a:p>
        </p:txBody>
      </p:sp>
      <p:sp>
        <p:nvSpPr>
          <p:cNvPr id="12" name="Text 10"/>
          <p:cNvSpPr/>
          <p:nvPr/>
        </p:nvSpPr>
        <p:spPr>
          <a:xfrm>
            <a:off x="10964333" y="2430145"/>
            <a:ext cx="2184400" cy="43688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1971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Точность</a:t>
            </a:r>
            <a:endParaRPr lang="en-US" sz="1971" dirty="0"/>
          </a:p>
        </p:txBody>
      </p:sp>
      <p:sp>
        <p:nvSpPr>
          <p:cNvPr id="13" name="Text 11"/>
          <p:cNvSpPr/>
          <p:nvPr/>
        </p:nvSpPr>
        <p:spPr>
          <a:xfrm>
            <a:off x="13831358" y="2430145"/>
            <a:ext cx="3140075" cy="43688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1971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Latency &amp; Cost</a:t>
            </a:r>
            <a:endParaRPr lang="en-US" sz="1971" dirty="0"/>
          </a:p>
        </p:txBody>
      </p:sp>
      <p:sp>
        <p:nvSpPr>
          <p:cNvPr id="14" name="Shape 12"/>
          <p:cNvSpPr/>
          <p:nvPr/>
        </p:nvSpPr>
        <p:spPr>
          <a:xfrm>
            <a:off x="793221" y="3044507"/>
            <a:ext cx="16451263" cy="0"/>
          </a:xfrm>
          <a:prstGeom prst="line">
            <a:avLst/>
          </a:prstGeom>
          <a:noFill/>
          <a:ln w="12700">
            <a:solidFill>
              <a:srgbClr val="DDE4F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88788" y="3385820"/>
            <a:ext cx="232092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792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Zero-shot</a:t>
            </a:r>
            <a:endParaRPr lang="en-US" sz="1792" dirty="0"/>
          </a:p>
        </p:txBody>
      </p:sp>
      <p:sp>
        <p:nvSpPr>
          <p:cNvPr id="16" name="Text 14"/>
          <p:cNvSpPr/>
          <p:nvPr/>
        </p:nvSpPr>
        <p:spPr>
          <a:xfrm>
            <a:off x="3523721" y="3385820"/>
            <a:ext cx="16383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Интуиция</a:t>
            </a:r>
            <a:endParaRPr lang="en-US" sz="1553" dirty="0"/>
          </a:p>
        </p:txBody>
      </p:sp>
      <p:sp>
        <p:nvSpPr>
          <p:cNvPr id="17" name="Text 15"/>
          <p:cNvSpPr/>
          <p:nvPr/>
        </p:nvSpPr>
        <p:spPr>
          <a:xfrm>
            <a:off x="5503333" y="3385820"/>
            <a:ext cx="518795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Классификация, простые переводы, форматирование данных.</a:t>
            </a:r>
            <a:endParaRPr lang="en-US" sz="1553" dirty="0"/>
          </a:p>
        </p:txBody>
      </p:sp>
      <p:sp>
        <p:nvSpPr>
          <p:cNvPr id="18" name="Text 16"/>
          <p:cNvSpPr/>
          <p:nvPr/>
        </p:nvSpPr>
        <p:spPr>
          <a:xfrm>
            <a:off x="10964333" y="3385820"/>
            <a:ext cx="21844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★★</a:t>
            </a:r>
            <a:endParaRPr lang="en-US" sz="1553" dirty="0"/>
          </a:p>
        </p:txBody>
      </p:sp>
      <p:sp>
        <p:nvSpPr>
          <p:cNvPr id="19" name="Text 17"/>
          <p:cNvSpPr/>
          <p:nvPr/>
        </p:nvSpPr>
        <p:spPr>
          <a:xfrm>
            <a:off x="13831358" y="3385820"/>
            <a:ext cx="314007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низкие</a:t>
            </a:r>
            <a:endParaRPr lang="en-US" sz="1553" dirty="0"/>
          </a:p>
        </p:txBody>
      </p:sp>
      <p:sp>
        <p:nvSpPr>
          <p:cNvPr id="20" name="Shape 18"/>
          <p:cNvSpPr/>
          <p:nvPr/>
        </p:nvSpPr>
        <p:spPr>
          <a:xfrm>
            <a:off x="793221" y="4423410"/>
            <a:ext cx="16451263" cy="0"/>
          </a:xfrm>
          <a:prstGeom prst="line">
            <a:avLst/>
          </a:prstGeom>
          <a:noFill/>
          <a:ln w="6350">
            <a:solidFill>
              <a:srgbClr val="DDE4F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88788" y="4614545"/>
            <a:ext cx="232092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792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Few-shot</a:t>
            </a:r>
            <a:endParaRPr lang="en-US" sz="1792" dirty="0"/>
          </a:p>
        </p:txBody>
      </p:sp>
      <p:sp>
        <p:nvSpPr>
          <p:cNvPr id="22" name="Text 20"/>
          <p:cNvSpPr/>
          <p:nvPr/>
        </p:nvSpPr>
        <p:spPr>
          <a:xfrm>
            <a:off x="3523721" y="4614545"/>
            <a:ext cx="16383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Пример</a:t>
            </a:r>
            <a:endParaRPr lang="en-US" sz="1553" dirty="0"/>
          </a:p>
        </p:txBody>
      </p:sp>
      <p:sp>
        <p:nvSpPr>
          <p:cNvPr id="23" name="Text 21"/>
          <p:cNvSpPr/>
          <p:nvPr/>
        </p:nvSpPr>
        <p:spPr>
          <a:xfrm>
            <a:off x="5503333" y="4614545"/>
            <a:ext cx="518795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Стиль, формат, правила, которые проще показать, чем описать.</a:t>
            </a:r>
            <a:endParaRPr lang="en-US" sz="1553" dirty="0"/>
          </a:p>
        </p:txBody>
      </p:sp>
      <p:sp>
        <p:nvSpPr>
          <p:cNvPr id="24" name="Text 22"/>
          <p:cNvSpPr/>
          <p:nvPr/>
        </p:nvSpPr>
        <p:spPr>
          <a:xfrm>
            <a:off x="10964333" y="4614545"/>
            <a:ext cx="21844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★★★</a:t>
            </a:r>
            <a:endParaRPr lang="en-US" sz="1553" dirty="0"/>
          </a:p>
        </p:txBody>
      </p:sp>
      <p:sp>
        <p:nvSpPr>
          <p:cNvPr id="25" name="Text 23"/>
          <p:cNvSpPr/>
          <p:nvPr/>
        </p:nvSpPr>
        <p:spPr>
          <a:xfrm>
            <a:off x="13831358" y="4614545"/>
            <a:ext cx="314007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низкие/средние</a:t>
            </a:r>
            <a:endParaRPr lang="en-US" sz="1553" dirty="0"/>
          </a:p>
        </p:txBody>
      </p:sp>
      <p:sp>
        <p:nvSpPr>
          <p:cNvPr id="26" name="Shape 24"/>
          <p:cNvSpPr/>
          <p:nvPr/>
        </p:nvSpPr>
        <p:spPr>
          <a:xfrm>
            <a:off x="793221" y="5652135"/>
            <a:ext cx="16451263" cy="0"/>
          </a:xfrm>
          <a:prstGeom prst="line">
            <a:avLst/>
          </a:prstGeom>
          <a:noFill/>
          <a:ln w="6350">
            <a:solidFill>
              <a:srgbClr val="DDE4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88788" y="5843270"/>
            <a:ext cx="232092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792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CoT / CoV</a:t>
            </a:r>
            <a:endParaRPr lang="en-US" sz="1792" dirty="0"/>
          </a:p>
        </p:txBody>
      </p:sp>
      <p:sp>
        <p:nvSpPr>
          <p:cNvPr id="28" name="Text 26"/>
          <p:cNvSpPr/>
          <p:nvPr/>
        </p:nvSpPr>
        <p:spPr>
          <a:xfrm>
            <a:off x="3523721" y="5843270"/>
            <a:ext cx="16383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Решение + проверка</a:t>
            </a:r>
            <a:endParaRPr lang="en-US" sz="1553" dirty="0"/>
          </a:p>
        </p:txBody>
      </p:sp>
      <p:sp>
        <p:nvSpPr>
          <p:cNvPr id="29" name="Text 27"/>
          <p:cNvSpPr/>
          <p:nvPr/>
        </p:nvSpPr>
        <p:spPr>
          <a:xfrm>
            <a:off x="5503333" y="5843270"/>
            <a:ext cx="518795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Логика, математика, команды, дебаг, факты.</a:t>
            </a:r>
            <a:endParaRPr lang="en-US" sz="1553" dirty="0"/>
          </a:p>
        </p:txBody>
      </p:sp>
      <p:sp>
        <p:nvSpPr>
          <p:cNvPr id="30" name="Text 28"/>
          <p:cNvSpPr/>
          <p:nvPr/>
        </p:nvSpPr>
        <p:spPr>
          <a:xfrm>
            <a:off x="10964333" y="5843270"/>
            <a:ext cx="21844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★★★★</a:t>
            </a:r>
            <a:endParaRPr lang="en-US" sz="1553" dirty="0"/>
          </a:p>
        </p:txBody>
      </p:sp>
      <p:sp>
        <p:nvSpPr>
          <p:cNvPr id="31" name="Text 29"/>
          <p:cNvSpPr/>
          <p:nvPr/>
        </p:nvSpPr>
        <p:spPr>
          <a:xfrm>
            <a:off x="13831358" y="5843270"/>
            <a:ext cx="314007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средние</a:t>
            </a:r>
            <a:endParaRPr lang="en-US" sz="1553" dirty="0"/>
          </a:p>
        </p:txBody>
      </p:sp>
      <p:sp>
        <p:nvSpPr>
          <p:cNvPr id="32" name="Shape 30"/>
          <p:cNvSpPr/>
          <p:nvPr/>
        </p:nvSpPr>
        <p:spPr>
          <a:xfrm>
            <a:off x="793221" y="6880860"/>
            <a:ext cx="16451263" cy="0"/>
          </a:xfrm>
          <a:prstGeom prst="line">
            <a:avLst/>
          </a:prstGeom>
          <a:noFill/>
          <a:ln w="6350">
            <a:solidFill>
              <a:srgbClr val="DDE4F0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888788" y="7071995"/>
            <a:ext cx="232092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792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 / ReAct / RAG</a:t>
            </a:r>
            <a:endParaRPr lang="en-US" sz="1792" dirty="0"/>
          </a:p>
        </p:txBody>
      </p:sp>
      <p:sp>
        <p:nvSpPr>
          <p:cNvPr id="34" name="Text 32"/>
          <p:cNvSpPr/>
          <p:nvPr/>
        </p:nvSpPr>
        <p:spPr>
          <a:xfrm>
            <a:off x="3523721" y="7071995"/>
            <a:ext cx="16383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Команда экспертов</a:t>
            </a:r>
            <a:endParaRPr lang="en-US" sz="1553" dirty="0"/>
          </a:p>
        </p:txBody>
      </p:sp>
      <p:sp>
        <p:nvSpPr>
          <p:cNvPr id="35" name="Text 33"/>
          <p:cNvSpPr/>
          <p:nvPr/>
        </p:nvSpPr>
        <p:spPr>
          <a:xfrm>
            <a:off x="5503333" y="7071995"/>
            <a:ext cx="518795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Архитектура, внешние знания, инструменты, сложные решения.</a:t>
            </a:r>
            <a:endParaRPr lang="en-US" sz="1553" dirty="0"/>
          </a:p>
        </p:txBody>
      </p:sp>
      <p:sp>
        <p:nvSpPr>
          <p:cNvPr id="36" name="Text 34"/>
          <p:cNvSpPr/>
          <p:nvPr/>
        </p:nvSpPr>
        <p:spPr>
          <a:xfrm>
            <a:off x="10964333" y="7071995"/>
            <a:ext cx="2184400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★★★★★</a:t>
            </a:r>
            <a:endParaRPr lang="en-US" sz="1553" dirty="0"/>
          </a:p>
        </p:txBody>
      </p:sp>
      <p:sp>
        <p:nvSpPr>
          <p:cNvPr id="37" name="Text 35"/>
          <p:cNvSpPr/>
          <p:nvPr/>
        </p:nvSpPr>
        <p:spPr>
          <a:xfrm>
            <a:off x="13831358" y="7071995"/>
            <a:ext cx="3140075" cy="846455"/>
          </a:xfrm>
          <a:prstGeom prst="rect">
            <a:avLst/>
          </a:prstGeom>
          <a:noFill/>
          <a:ln/>
        </p:spPr>
        <p:txBody>
          <a:bodyPr wrap="square" lIns="569" tIns="569" rIns="569" bIns="569" rtlCol="0" anchor="ctr">
            <a:normAutofit/>
          </a:bodyPr>
          <a:lstStyle/>
          <a:p>
            <a:r>
              <a:rPr lang="en-US" sz="1553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высокие</a:t>
            </a:r>
            <a:endParaRPr lang="en-US" sz="1553" dirty="0"/>
          </a:p>
        </p:txBody>
      </p:sp>
      <p:sp>
        <p:nvSpPr>
          <p:cNvPr id="38" name="Shape 36"/>
          <p:cNvSpPr/>
          <p:nvPr/>
        </p:nvSpPr>
        <p:spPr>
          <a:xfrm>
            <a:off x="793221" y="8109585"/>
            <a:ext cx="16451263" cy="0"/>
          </a:xfrm>
          <a:prstGeom prst="line">
            <a:avLst/>
          </a:prstGeom>
          <a:noFill/>
          <a:ln w="6350">
            <a:solidFill>
              <a:srgbClr val="DDE4F0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1066271" y="8737600"/>
            <a:ext cx="16109950" cy="573405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Правило: сначала самый простой промпт. Усложняем только если качество не хватает.</a:t>
            </a:r>
            <a:endParaRPr lang="en-US" sz="2240" dirty="0"/>
          </a:p>
        </p:txBody>
      </p:sp>
      <p:pic>
        <p:nvPicPr>
          <p:cNvPr id="40" name="Group 2087330933" descr="preencoded.png">
            <a:extLst>
              <a:ext uri="{FF2B5EF4-FFF2-40B4-BE49-F238E27FC236}">
                <a16:creationId xmlns:a16="http://schemas.microsoft.com/office/drawing/2014/main" id="{61D9A472-A4C9-2BE1-E7F6-F3964822527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93494" y="518794"/>
            <a:ext cx="571571" cy="40967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21F2C3-7CB8-2A49-1385-C6349AC40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644">
            <a:extLst>
              <a:ext uri="{FF2B5EF4-FFF2-40B4-BE49-F238E27FC236}">
                <a16:creationId xmlns:a16="http://schemas.microsoft.com/office/drawing/2014/main" id="{609FA921-FE7B-D178-FDF3-070613CB396D}"/>
              </a:ext>
            </a:extLst>
          </p:cNvPr>
          <p:cNvSpPr/>
          <p:nvPr/>
        </p:nvSpPr>
        <p:spPr>
          <a:xfrm>
            <a:off x="762000" y="1905000"/>
            <a:ext cx="9696450" cy="2190750"/>
          </a:xfrm>
          <a:prstGeom prst="roundRect">
            <a:avLst>
              <a:gd name="adj" fmla="val 8696"/>
            </a:avLst>
          </a:prstGeom>
          <a:solidFill>
            <a:srgbClr val="4200D0"/>
          </a:solidFill>
          <a:ln/>
        </p:spPr>
      </p:sp>
      <p:sp>
        <p:nvSpPr>
          <p:cNvPr id="3" name="Frame 2131331711">
            <a:extLst>
              <a:ext uri="{FF2B5EF4-FFF2-40B4-BE49-F238E27FC236}">
                <a16:creationId xmlns:a16="http://schemas.microsoft.com/office/drawing/2014/main" id="{2401BE9F-E99B-F1EC-44AC-A1280ED3FF83}"/>
              </a:ext>
            </a:extLst>
          </p:cNvPr>
          <p:cNvSpPr/>
          <p:nvPr/>
        </p:nvSpPr>
        <p:spPr>
          <a:xfrm>
            <a:off x="10648950" y="1905000"/>
            <a:ext cx="6877050" cy="7572375"/>
          </a:xfrm>
          <a:prstGeom prst="roundRect">
            <a:avLst>
              <a:gd name="adj" fmla="val 4155"/>
            </a:avLst>
          </a:prstGeom>
          <a:solidFill>
            <a:srgbClr val="EFF0F6"/>
          </a:solidFill>
          <a:ln/>
        </p:spPr>
      </p:sp>
      <p:pic>
        <p:nvPicPr>
          <p:cNvPr id="4" name="Group 2087330933" descr="preencoded.png">
            <a:extLst>
              <a:ext uri="{FF2B5EF4-FFF2-40B4-BE49-F238E27FC236}">
                <a16:creationId xmlns:a16="http://schemas.microsoft.com/office/drawing/2014/main" id="{C7880274-2E89-58E9-ACFF-3C755865F0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  <p:sp>
        <p:nvSpPr>
          <p:cNvPr id="6" name="name_422">
            <a:extLst>
              <a:ext uri="{FF2B5EF4-FFF2-40B4-BE49-F238E27FC236}">
                <a16:creationId xmlns:a16="http://schemas.microsoft.com/office/drawing/2014/main" id="{4FFBA945-CB26-4861-E413-564874A60531}"/>
              </a:ext>
            </a:extLst>
          </p:cNvPr>
          <p:cNvSpPr/>
          <p:nvPr/>
        </p:nvSpPr>
        <p:spPr>
          <a:xfrm>
            <a:off x="762000" y="48006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</a:rPr>
              <a:t>Role</a:t>
            </a:r>
            <a:endParaRPr lang="en-US" sz="675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C9A29699-B513-03F5-6D35-564E3491BC2C}"/>
              </a:ext>
            </a:extLst>
          </p:cNvPr>
          <p:cNvSpPr/>
          <p:nvPr/>
        </p:nvSpPr>
        <p:spPr>
          <a:xfrm>
            <a:off x="762000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en-US" sz="2100" dirty="0"/>
          </a:p>
        </p:txBody>
      </p:sp>
      <p:sp>
        <p:nvSpPr>
          <p:cNvPr id="8" name="name_422">
            <a:extLst>
              <a:ext uri="{FF2B5EF4-FFF2-40B4-BE49-F238E27FC236}">
                <a16:creationId xmlns:a16="http://schemas.microsoft.com/office/drawing/2014/main" id="{01C76E9A-A21F-F402-2674-7DBC880E6CD6}"/>
              </a:ext>
            </a:extLst>
          </p:cNvPr>
          <p:cNvSpPr/>
          <p:nvPr/>
        </p:nvSpPr>
        <p:spPr>
          <a:xfrm>
            <a:off x="5024438" y="48006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</a:rPr>
              <a:t>Context</a:t>
            </a:r>
            <a:endParaRPr lang="en-US" sz="675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B3EF5DF4-8375-49A2-61D7-5AE70FD4D4F1}"/>
              </a:ext>
            </a:extLst>
          </p:cNvPr>
          <p:cNvSpPr/>
          <p:nvPr/>
        </p:nvSpPr>
        <p:spPr>
          <a:xfrm>
            <a:off x="5024438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Что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уже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известно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2400" b="1" dirty="0"/>
          </a:p>
          <a:p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Проект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ограничения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вводные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аудитория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2400" b="1" dirty="0"/>
          </a:p>
        </p:txBody>
      </p:sp>
      <p:sp>
        <p:nvSpPr>
          <p:cNvPr id="10" name="name_422">
            <a:extLst>
              <a:ext uri="{FF2B5EF4-FFF2-40B4-BE49-F238E27FC236}">
                <a16:creationId xmlns:a16="http://schemas.microsoft.com/office/drawing/2014/main" id="{D0850947-1FEA-CF16-6BD6-44B6AD4C1E5A}"/>
              </a:ext>
            </a:extLst>
          </p:cNvPr>
          <p:cNvSpPr/>
          <p:nvPr/>
        </p:nvSpPr>
        <p:spPr>
          <a:xfrm>
            <a:off x="762000" y="71247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Task</a:t>
            </a:r>
            <a:endParaRPr lang="en-US" sz="6750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C244E6DD-882E-7781-E81F-3F0C2C7213E7}"/>
              </a:ext>
            </a:extLst>
          </p:cNvPr>
          <p:cNvSpPr/>
          <p:nvPr/>
        </p:nvSpPr>
        <p:spPr>
          <a:xfrm>
            <a:off x="762000" y="82391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Что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нужно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сделать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2400" b="1" dirty="0"/>
          </a:p>
          <a:p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Одно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действие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ясный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результат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2400" b="1" dirty="0"/>
          </a:p>
        </p:txBody>
      </p:sp>
      <p:sp>
        <p:nvSpPr>
          <p:cNvPr id="12" name="name_422">
            <a:extLst>
              <a:ext uri="{FF2B5EF4-FFF2-40B4-BE49-F238E27FC236}">
                <a16:creationId xmlns:a16="http://schemas.microsoft.com/office/drawing/2014/main" id="{4910760B-7FC4-0FD8-55B9-071ADE18B7DA}"/>
              </a:ext>
            </a:extLst>
          </p:cNvPr>
          <p:cNvSpPr/>
          <p:nvPr/>
        </p:nvSpPr>
        <p:spPr>
          <a:xfrm>
            <a:off x="5024438" y="7124700"/>
            <a:ext cx="4043363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8850"/>
              </a:lnSpc>
              <a:buNone/>
            </a:pPr>
            <a:r>
              <a:rPr lang="en-US" sz="6750" dirty="0">
                <a:solidFill>
                  <a:srgbClr val="4200D0"/>
                </a:solidFill>
                <a:latin typeface="IBM Plex Sans SemiBold" pitchFamily="34" charset="0"/>
              </a:rPr>
              <a:t>Format</a:t>
            </a:r>
            <a:endParaRPr lang="en-US" sz="6750" dirty="0"/>
          </a:p>
        </p:txBody>
      </p:sp>
      <p:sp>
        <p:nvSpPr>
          <p:cNvPr id="13" name="Text 9">
            <a:extLst>
              <a:ext uri="{FF2B5EF4-FFF2-40B4-BE49-F238E27FC236}">
                <a16:creationId xmlns:a16="http://schemas.microsoft.com/office/drawing/2014/main" id="{39DF826E-00B4-B2E7-C276-32A81A09BABB}"/>
              </a:ext>
            </a:extLst>
          </p:cNvPr>
          <p:cNvSpPr/>
          <p:nvPr/>
        </p:nvSpPr>
        <p:spPr>
          <a:xfrm>
            <a:off x="5024438" y="82391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Как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вернуть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ответ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2400" b="1" dirty="0"/>
          </a:p>
          <a:p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JSON,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таблица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список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код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критерии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2400" b="1" dirty="0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FC7BCB43-A60A-3B68-A2B6-FB1CE79A654A}"/>
              </a:ext>
            </a:extLst>
          </p:cNvPr>
          <p:cNvSpPr/>
          <p:nvPr/>
        </p:nvSpPr>
        <p:spPr>
          <a:xfrm>
            <a:off x="762000" y="762000"/>
            <a:ext cx="1564005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750"/>
              </a:lnSpc>
              <a:buNone/>
            </a:pP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Анатомия хорошего </a:t>
            </a:r>
            <a:r>
              <a:rPr lang="ru-RU" sz="4125" kern="0" spc="-124" dirty="0" err="1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промпта</a:t>
            </a:r>
            <a:r>
              <a:rPr lang="ru-RU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: </a:t>
            </a:r>
            <a:r>
              <a:rPr lang="en-US" sz="4125" kern="0" spc="-124" dirty="0">
                <a:solidFill>
                  <a:srgbClr val="1E2327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RCTF</a:t>
            </a:r>
            <a:endParaRPr lang="en-US" sz="4125" dirty="0"/>
          </a:p>
        </p:txBody>
      </p:sp>
      <p:sp>
        <p:nvSpPr>
          <p:cNvPr id="15" name="name_1">
            <a:extLst>
              <a:ext uri="{FF2B5EF4-FFF2-40B4-BE49-F238E27FC236}">
                <a16:creationId xmlns:a16="http://schemas.microsoft.com/office/drawing/2014/main" id="{67F1CCC8-A3AF-D9E5-1022-E149D38E5BF0}"/>
              </a:ext>
            </a:extLst>
          </p:cNvPr>
          <p:cNvSpPr/>
          <p:nvPr/>
        </p:nvSpPr>
        <p:spPr>
          <a:xfrm>
            <a:off x="1038225" y="2428875"/>
            <a:ext cx="1600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500" dirty="0">
                <a:solidFill>
                  <a:srgbClr val="FFFFFF"/>
                </a:solidFill>
                <a:latin typeface="IBM Plex Sans SemiBold" pitchFamily="34" charset="0"/>
              </a:rPr>
              <a:t>:3</a:t>
            </a:r>
            <a:endParaRPr lang="en-US" sz="75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0C0A7534-520C-0923-8C41-1FDBAAB7939A}"/>
              </a:ext>
            </a:extLst>
          </p:cNvPr>
          <p:cNvSpPr/>
          <p:nvPr/>
        </p:nvSpPr>
        <p:spPr>
          <a:xfrm>
            <a:off x="2952750" y="2428875"/>
            <a:ext cx="7248525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Когда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промпт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структурирован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меньше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додумывает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и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больше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следует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задаче</a:t>
            </a:r>
            <a:r>
              <a:rPr lang="en-US" sz="2400" b="1" dirty="0">
                <a:solidFill>
                  <a:schemeClr val="bg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Text 5">
            <a:extLst>
              <a:ext uri="{FF2B5EF4-FFF2-40B4-BE49-F238E27FC236}">
                <a16:creationId xmlns:a16="http://schemas.microsoft.com/office/drawing/2014/main" id="{8E2325B7-4F31-AAFB-F6E8-A6F3B3889397}"/>
              </a:ext>
            </a:extLst>
          </p:cNvPr>
          <p:cNvSpPr/>
          <p:nvPr/>
        </p:nvSpPr>
        <p:spPr>
          <a:xfrm>
            <a:off x="761999" y="5915025"/>
            <a:ext cx="4043363" cy="971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Кем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должна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быть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2400" b="1" dirty="0"/>
          </a:p>
          <a:p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Например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: Senior QA,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архитектор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b="1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редактор</a:t>
            </a:r>
            <a:r>
              <a:rPr lang="en-US" sz="2400" b="1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2400" b="1" dirty="0"/>
          </a:p>
        </p:txBody>
      </p:sp>
      <p:pic>
        <p:nvPicPr>
          <p:cNvPr id="22" name="Picture 21" descr="Prompt Engineer Vs Sloperator · ProgrammerHumor.io">
            <a:hlinkClick r:id="rId4"/>
            <a:extLst>
              <a:ext uri="{FF2B5EF4-FFF2-40B4-BE49-F238E27FC236}">
                <a16:creationId xmlns:a16="http://schemas.microsoft.com/office/drawing/2014/main" id="{982ED40C-DE45-1DEE-0EC5-866777FF98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8950" y="3774757"/>
            <a:ext cx="6973002" cy="570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6185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721;g3b30c072782_1_33">
            <a:extLst>
              <a:ext uri="{FF2B5EF4-FFF2-40B4-BE49-F238E27FC236}">
                <a16:creationId xmlns:a16="http://schemas.microsoft.com/office/drawing/2014/main" id="{CF0D2EE0-BA8D-AF63-3439-FF5551A9AB4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5321"/>
          <a:stretch/>
        </p:blipFill>
        <p:spPr>
          <a:xfrm>
            <a:off x="2304293" y="328572"/>
            <a:ext cx="13679413" cy="9582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oup 2087330933" descr="preencoded.png">
            <a:extLst>
              <a:ext uri="{FF2B5EF4-FFF2-40B4-BE49-F238E27FC236}">
                <a16:creationId xmlns:a16="http://schemas.microsoft.com/office/drawing/2014/main" id="{CC9200AE-9B6B-486E-BD9A-7CDFF7E18C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0"/>
            <a:ext cx="571571" cy="4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9016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15738" y="655319"/>
            <a:ext cx="12560300" cy="709930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20000"/>
          </a:bodyPr>
          <a:lstStyle/>
          <a:p>
            <a:r>
              <a:rPr lang="en-US" sz="5674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Практика: превращаем хаос в промпт</a:t>
            </a:r>
            <a:endParaRPr lang="en-US" sz="5674" dirty="0"/>
          </a:p>
        </p:txBody>
      </p:sp>
      <p:sp>
        <p:nvSpPr>
          <p:cNvPr id="7" name="Text 5"/>
          <p:cNvSpPr/>
          <p:nvPr/>
        </p:nvSpPr>
        <p:spPr>
          <a:xfrm>
            <a:off x="615738" y="1529079"/>
            <a:ext cx="14198600" cy="450533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/>
          </a:bodyPr>
          <a:lstStyle/>
          <a:p>
            <a:r>
              <a:rPr lang="en-US" sz="2688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Берём живую формулировку и делаем из неё управляемую задачу</a:t>
            </a:r>
            <a:endParaRPr lang="en-US" sz="2688" dirty="0"/>
          </a:p>
        </p:txBody>
      </p:sp>
      <p:sp>
        <p:nvSpPr>
          <p:cNvPr id="8" name="Shape 6"/>
          <p:cNvSpPr/>
          <p:nvPr/>
        </p:nvSpPr>
        <p:spPr>
          <a:xfrm>
            <a:off x="643043" y="2116137"/>
            <a:ext cx="16997363" cy="7440613"/>
          </a:xfrm>
          <a:prstGeom prst="roundRect">
            <a:avLst>
              <a:gd name="adj" fmla="val 1468"/>
            </a:avLst>
          </a:prstGeom>
          <a:solidFill>
            <a:srgbClr val="FFFFFF"/>
          </a:solidFill>
          <a:ln w="12700">
            <a:solidFill>
              <a:srgbClr val="DD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107228" y="2621279"/>
            <a:ext cx="4095750" cy="477838"/>
          </a:xfrm>
          <a:prstGeom prst="rect">
            <a:avLst/>
          </a:prstGeom>
          <a:noFill/>
          <a:ln/>
        </p:spPr>
        <p:txBody>
          <a:bodyPr wrap="square" lIns="379" tIns="379" rIns="379" bIns="379" rtlCol="0" anchor="ctr">
            <a:normAutofit fontScale="92500" lnSpcReduction="10000"/>
          </a:bodyPr>
          <a:lstStyle/>
          <a:p>
            <a:r>
              <a:rPr lang="en-US" sz="3583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Плохой запрос</a:t>
            </a:r>
            <a:endParaRPr lang="en-US" sz="3583" dirty="0"/>
          </a:p>
        </p:txBody>
      </p:sp>
      <p:sp>
        <p:nvSpPr>
          <p:cNvPr id="10" name="Text 8"/>
          <p:cNvSpPr/>
          <p:nvPr/>
        </p:nvSpPr>
        <p:spPr>
          <a:xfrm>
            <a:off x="1107228" y="3208337"/>
            <a:ext cx="15973425" cy="4457383"/>
          </a:xfrm>
          <a:prstGeom prst="rect">
            <a:avLst/>
          </a:prstGeom>
          <a:solidFill>
            <a:srgbClr val="FFF0EC"/>
          </a:solidFill>
          <a:ln w="12700">
            <a:solidFill>
              <a:srgbClr val="FFD8CD"/>
            </a:solidFill>
          </a:ln>
        </p:spPr>
        <p:txBody>
          <a:bodyPr wrap="square" lIns="569" tIns="569" rIns="569" bIns="569" rtlCol="0" anchor="ctr">
            <a:normAutofit/>
          </a:bodyPr>
          <a:lstStyle/>
          <a:p>
            <a:pPr algn="ctr"/>
            <a:r>
              <a:rPr lang="ru-RU" sz="1941" dirty="0">
                <a:solidFill>
                  <a:srgbClr val="07102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1941" dirty="0"/>
          </a:p>
        </p:txBody>
      </p:sp>
      <p:sp>
        <p:nvSpPr>
          <p:cNvPr id="16" name="Text 14"/>
          <p:cNvSpPr/>
          <p:nvPr/>
        </p:nvSpPr>
        <p:spPr>
          <a:xfrm>
            <a:off x="1107228" y="8095932"/>
            <a:ext cx="16109950" cy="709930"/>
          </a:xfrm>
          <a:prstGeom prst="rect">
            <a:avLst/>
          </a:prstGeom>
          <a:solidFill>
            <a:srgbClr val="F0EAFE"/>
          </a:solidFill>
          <a:ln>
            <a:solidFill>
              <a:srgbClr val="F0EAFE">
                <a:alpha val="0"/>
              </a:srgbClr>
            </a:solidFill>
          </a:ln>
        </p:spPr>
        <p:txBody>
          <a:bodyPr wrap="square" lIns="1896" tIns="1896" rIns="1896" bIns="1896" rtlCol="0" anchor="ctr">
            <a:normAutofit/>
          </a:bodyPr>
          <a:lstStyle/>
          <a:p>
            <a:r>
              <a:rPr lang="ru-RU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24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  </a:t>
            </a:r>
            <a:r>
              <a:rPr lang="en-US" sz="224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Задание</a:t>
            </a:r>
            <a:r>
              <a:rPr lang="en-US" sz="224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: перепишите плохой запрос в RCTF и добавьте один шаг проверки.</a:t>
            </a:r>
            <a:endParaRPr lang="en-US" sz="2240" dirty="0"/>
          </a:p>
        </p:txBody>
      </p:sp>
      <p:pic>
        <p:nvPicPr>
          <p:cNvPr id="17" name="Group 2087330933" descr="preencoded.png">
            <a:extLst>
              <a:ext uri="{FF2B5EF4-FFF2-40B4-BE49-F238E27FC236}">
                <a16:creationId xmlns:a16="http://schemas.microsoft.com/office/drawing/2014/main" id="{B633EA06-0E68-28FA-4841-5B07D6CE22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952630" y="761902"/>
            <a:ext cx="571571" cy="40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2131331644"/>
          <p:cNvSpPr/>
          <p:nvPr/>
        </p:nvSpPr>
        <p:spPr>
          <a:xfrm>
            <a:off x="762000" y="2762250"/>
            <a:ext cx="8262938" cy="3214688"/>
          </a:xfrm>
          <a:prstGeom prst="roundRect">
            <a:avLst>
              <a:gd name="adj" fmla="val 5926"/>
            </a:avLst>
          </a:prstGeom>
          <a:solidFill>
            <a:srgbClr val="4200D0"/>
          </a:solidFill>
          <a:ln/>
        </p:spPr>
      </p:sp>
      <p:pic>
        <p:nvPicPr>
          <p:cNvPr id="3" name="Frame 2131331645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263063" y="2760808"/>
            <a:ext cx="8263500" cy="3216130"/>
          </a:xfrm>
          <a:prstGeom prst="rect">
            <a:avLst/>
          </a:prstGeom>
        </p:spPr>
      </p:pic>
      <p:pic>
        <p:nvPicPr>
          <p:cNvPr id="4" name="Frame 2131331648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62000" y="6261246"/>
            <a:ext cx="8263500" cy="3216130"/>
          </a:xfrm>
          <a:prstGeom prst="rect">
            <a:avLst/>
          </a:prstGeom>
        </p:spPr>
      </p:pic>
      <p:pic>
        <p:nvPicPr>
          <p:cNvPr id="5" name="Frame 2131331647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263063" y="6261246"/>
            <a:ext cx="8263500" cy="3216130"/>
          </a:xfrm>
          <a:prstGeom prst="rect">
            <a:avLst/>
          </a:prstGeom>
        </p:spPr>
      </p:pic>
      <p:pic>
        <p:nvPicPr>
          <p:cNvPr id="6" name="Group 208733093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6952630" y="761902"/>
            <a:ext cx="571571" cy="409675"/>
          </a:xfrm>
          <a:prstGeom prst="rect">
            <a:avLst/>
          </a:prstGeom>
        </p:spPr>
      </p:pic>
      <p:sp>
        <p:nvSpPr>
          <p:cNvPr id="7" name="Frame 2131331708"/>
          <p:cNvSpPr/>
          <p:nvPr/>
        </p:nvSpPr>
        <p:spPr>
          <a:xfrm>
            <a:off x="9539288" y="7146131"/>
            <a:ext cx="7710487" cy="1997869"/>
          </a:xfrm>
          <a:prstGeom prst="roundRect">
            <a:avLst>
              <a:gd name="adj" fmla="val 9494"/>
            </a:avLst>
          </a:prstGeom>
          <a:solidFill>
            <a:srgbClr val="4200D0">
              <a:alpha val="10000"/>
            </a:srgbClr>
          </a:solidFill>
          <a:ln/>
        </p:spPr>
      </p:sp>
      <p:sp>
        <p:nvSpPr>
          <p:cNvPr id="8" name="Text 2"/>
          <p:cNvSpPr/>
          <p:nvPr/>
        </p:nvSpPr>
        <p:spPr>
          <a:xfrm>
            <a:off x="762000" y="1714500"/>
            <a:ext cx="1183005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8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Перед </a:t>
            </a:r>
            <a:r>
              <a:rPr lang="en-US" sz="28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отправкой</a:t>
            </a:r>
            <a:r>
              <a:rPr lang="en-US" sz="28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8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проверь</a:t>
            </a:r>
            <a:r>
              <a:rPr lang="en-US" sz="28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8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пять</a:t>
            </a:r>
            <a:r>
              <a:rPr lang="en-US" sz="28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8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вещей</a:t>
            </a:r>
            <a:endParaRPr lang="en-US" sz="2800" dirty="0"/>
          </a:p>
        </p:txBody>
      </p:sp>
      <p:sp>
        <p:nvSpPr>
          <p:cNvPr id="9" name="1"/>
          <p:cNvSpPr/>
          <p:nvPr/>
        </p:nvSpPr>
        <p:spPr>
          <a:xfrm>
            <a:off x="1038225" y="3095625"/>
            <a:ext cx="2324100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5833"/>
              </a:lnSpc>
              <a:buNone/>
            </a:pPr>
            <a:r>
              <a:rPr lang="ru-RU" sz="2850" b="1" dirty="0">
                <a:solidFill>
                  <a:srgbClr val="FFFFFF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Есть проверка</a:t>
            </a:r>
            <a:endParaRPr lang="en-US" sz="2850" dirty="0"/>
          </a:p>
        </p:txBody>
      </p:sp>
      <p:sp>
        <p:nvSpPr>
          <p:cNvPr id="10" name="Digital Innopolis Days"/>
          <p:cNvSpPr/>
          <p:nvPr/>
        </p:nvSpPr>
        <p:spPr>
          <a:xfrm>
            <a:off x="1038225" y="4557713"/>
            <a:ext cx="7729538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2500"/>
              </a:lnSpc>
              <a:buNone/>
            </a:pPr>
            <a:r>
              <a:rPr lang="ru-RU" sz="2100" dirty="0">
                <a:solidFill>
                  <a:srgbClr val="FFFFFF"/>
                </a:solidFill>
                <a:latin typeface="IBM Plex Sans Regular" pitchFamily="34" charset="0"/>
                <a:ea typeface="IBM Plex Sans Regular" pitchFamily="34" charset="-122"/>
                <a:cs typeface="IBM Plex Sans Regular" pitchFamily="34" charset="-120"/>
              </a:rPr>
              <a:t>Как понять что ответ хороший?</a:t>
            </a:r>
            <a:endParaRPr lang="en-US" sz="2100" dirty="0"/>
          </a:p>
        </p:txBody>
      </p:sp>
      <p:sp>
        <p:nvSpPr>
          <p:cNvPr id="11" name="name_422"/>
          <p:cNvSpPr/>
          <p:nvPr/>
        </p:nvSpPr>
        <p:spPr>
          <a:xfrm>
            <a:off x="9539288" y="3095625"/>
            <a:ext cx="3755231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5925"/>
              </a:lnSpc>
              <a:buNone/>
            </a:pPr>
            <a:r>
              <a:rPr lang="ru-RU" sz="450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Роль</a:t>
            </a:r>
            <a:endParaRPr lang="en-US" sz="4500" dirty="0"/>
          </a:p>
        </p:txBody>
      </p:sp>
      <p:sp>
        <p:nvSpPr>
          <p:cNvPr id="12" name="default_name"/>
          <p:cNvSpPr/>
          <p:nvPr/>
        </p:nvSpPr>
        <p:spPr>
          <a:xfrm>
            <a:off x="9539288" y="3838575"/>
            <a:ext cx="3755231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С какой экспертизой?</a:t>
            </a:r>
          </a:p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ru-RU" sz="2100" dirty="0">
              <a:solidFill>
                <a:srgbClr val="12152A"/>
              </a:solidFill>
              <a:latin typeface="IBM Plex Sans Medium" pitchFamily="34" charset="0"/>
              <a:ea typeface="IBM Plex Sans Medium" pitchFamily="34" charset="-122"/>
              <a:cs typeface="IBM Plex Sans Medium" pitchFamily="34" charset="-120"/>
            </a:endParaRPr>
          </a:p>
        </p:txBody>
      </p:sp>
      <p:sp>
        <p:nvSpPr>
          <p:cNvPr id="13" name="name_422"/>
          <p:cNvSpPr/>
          <p:nvPr/>
        </p:nvSpPr>
        <p:spPr>
          <a:xfrm>
            <a:off x="13513594" y="3095625"/>
            <a:ext cx="3755231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5925"/>
              </a:lnSpc>
              <a:buNone/>
            </a:pPr>
            <a:r>
              <a:rPr lang="ru-RU" sz="450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Контекст</a:t>
            </a:r>
            <a:endParaRPr lang="en-US" sz="4500" dirty="0"/>
          </a:p>
        </p:txBody>
      </p:sp>
      <p:sp>
        <p:nvSpPr>
          <p:cNvPr id="14" name="default_name"/>
          <p:cNvSpPr/>
          <p:nvPr/>
        </p:nvSpPr>
        <p:spPr>
          <a:xfrm>
            <a:off x="13513594" y="3838574"/>
            <a:ext cx="3755231" cy="5619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Какие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вводные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важны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en-US" sz="2100" dirty="0"/>
          </a:p>
        </p:txBody>
      </p:sp>
      <p:sp>
        <p:nvSpPr>
          <p:cNvPr id="15" name="name_422"/>
          <p:cNvSpPr/>
          <p:nvPr/>
        </p:nvSpPr>
        <p:spPr>
          <a:xfrm>
            <a:off x="9539288" y="4400550"/>
            <a:ext cx="3755231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5925"/>
              </a:lnSpc>
              <a:buNone/>
            </a:pPr>
            <a:r>
              <a:rPr lang="ru-RU" sz="450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Задача</a:t>
            </a:r>
            <a:endParaRPr lang="en-US" sz="4500" dirty="0"/>
          </a:p>
        </p:txBody>
      </p:sp>
      <p:sp>
        <p:nvSpPr>
          <p:cNvPr id="16" name="default_name"/>
          <p:cNvSpPr/>
          <p:nvPr/>
        </p:nvSpPr>
        <p:spPr>
          <a:xfrm>
            <a:off x="9539288" y="5143500"/>
            <a:ext cx="3755231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r>
              <a:rPr lang="ru-RU" sz="2100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Что именно надо сделать?</a:t>
            </a:r>
          </a:p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ru-RU" sz="2100" dirty="0">
              <a:solidFill>
                <a:srgbClr val="12152A"/>
              </a:solidFill>
              <a:latin typeface="IBM Plex Sans Medium" pitchFamily="34" charset="0"/>
              <a:ea typeface="IBM Plex Sans Medium" pitchFamily="34" charset="-122"/>
              <a:cs typeface="IBM Plex Sans Medium" pitchFamily="34" charset="-120"/>
            </a:endParaRPr>
          </a:p>
          <a:p>
            <a:pPr marL="0" indent="0" algn="l">
              <a:lnSpc>
                <a:spcPct val="100000"/>
              </a:lnSpc>
              <a:spcAft>
                <a:spcPts val="2481"/>
              </a:spcAft>
              <a:buNone/>
            </a:pPr>
            <a:endParaRPr lang="en-US" sz="2100" dirty="0"/>
          </a:p>
        </p:txBody>
      </p:sp>
      <p:sp>
        <p:nvSpPr>
          <p:cNvPr id="17" name="name_422"/>
          <p:cNvSpPr/>
          <p:nvPr/>
        </p:nvSpPr>
        <p:spPr>
          <a:xfrm>
            <a:off x="13513594" y="4400550"/>
            <a:ext cx="3755231" cy="742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5925"/>
              </a:lnSpc>
              <a:buNone/>
            </a:pPr>
            <a:r>
              <a:rPr lang="ru-RU" sz="4500" dirty="0">
                <a:solidFill>
                  <a:srgbClr val="4200D0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Формат</a:t>
            </a:r>
            <a:endParaRPr lang="en-US" sz="4500" dirty="0"/>
          </a:p>
        </p:txBody>
      </p:sp>
      <p:sp>
        <p:nvSpPr>
          <p:cNvPr id="18" name="default_name"/>
          <p:cNvSpPr/>
          <p:nvPr/>
        </p:nvSpPr>
        <p:spPr>
          <a:xfrm>
            <a:off x="13513594" y="5143500"/>
            <a:ext cx="3755231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2481"/>
              </a:spcAft>
            </a:pP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Как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выгляд</a:t>
            </a:r>
            <a:r>
              <a:rPr lang="ru-RU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ит</a:t>
            </a:r>
            <a:r>
              <a:rPr lang="ru-RU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ответ</a:t>
            </a:r>
            <a:r>
              <a:rPr lang="ru-RU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?</a:t>
            </a:r>
            <a:endParaRPr lang="en-US" sz="2400" dirty="0"/>
          </a:p>
        </p:txBody>
      </p:sp>
      <p:sp>
        <p:nvSpPr>
          <p:cNvPr id="19" name="2"/>
          <p:cNvSpPr/>
          <p:nvPr/>
        </p:nvSpPr>
        <p:spPr>
          <a:xfrm>
            <a:off x="1038225" y="6596063"/>
            <a:ext cx="2324100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5833"/>
              </a:lnSpc>
            </a:pPr>
            <a:r>
              <a:rPr lang="en-US" sz="3200" dirty="0">
                <a:solidFill>
                  <a:srgbClr val="4B00E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💡</a:t>
            </a:r>
            <a:endParaRPr lang="en-US" sz="2850" dirty="0"/>
          </a:p>
        </p:txBody>
      </p:sp>
      <p:sp>
        <p:nvSpPr>
          <p:cNvPr id="20" name="Digital Innopolis Days"/>
          <p:cNvSpPr/>
          <p:nvPr/>
        </p:nvSpPr>
        <p:spPr>
          <a:xfrm>
            <a:off x="1038225" y="8058150"/>
            <a:ext cx="7729538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Если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промпт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не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проходит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чеклист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,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модель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будет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 </a:t>
            </a:r>
            <a:r>
              <a:rPr lang="en-US" sz="2400" dirty="0" err="1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угадывать</a:t>
            </a:r>
            <a:r>
              <a:rPr lang="en-US" sz="2400" dirty="0">
                <a:solidFill>
                  <a:srgbClr val="3E4A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2400" dirty="0"/>
          </a:p>
        </p:txBody>
      </p:sp>
      <p:sp>
        <p:nvSpPr>
          <p:cNvPr id="21" name="3"/>
          <p:cNvSpPr/>
          <p:nvPr/>
        </p:nvSpPr>
        <p:spPr>
          <a:xfrm>
            <a:off x="9539288" y="6596063"/>
            <a:ext cx="2324100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5833"/>
              </a:lnSpc>
              <a:buNone/>
            </a:pPr>
            <a:r>
              <a:rPr lang="ru-RU" sz="2850" b="1" dirty="0">
                <a:solidFill>
                  <a:srgbClr val="12152A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Техники</a:t>
            </a:r>
            <a:endParaRPr lang="en-US" sz="2850" dirty="0"/>
          </a:p>
        </p:txBody>
      </p:sp>
      <p:sp>
        <p:nvSpPr>
          <p:cNvPr id="22" name="Digital Innopolis Days"/>
          <p:cNvSpPr/>
          <p:nvPr/>
        </p:nvSpPr>
        <p:spPr>
          <a:xfrm>
            <a:off x="9539288" y="7146131"/>
            <a:ext cx="7729538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2500"/>
              </a:lnSpc>
              <a:buNone/>
            </a:pPr>
            <a:endParaRPr lang="en-US" sz="2100" dirty="0"/>
          </a:p>
        </p:txBody>
      </p:sp>
      <p:sp>
        <p:nvSpPr>
          <p:cNvPr id="23" name="Text 17"/>
          <p:cNvSpPr/>
          <p:nvPr/>
        </p:nvSpPr>
        <p:spPr>
          <a:xfrm>
            <a:off x="762000" y="762000"/>
            <a:ext cx="15638177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44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Чеклист </a:t>
            </a:r>
            <a:r>
              <a:rPr lang="en-US" sz="44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хорошего</a:t>
            </a:r>
            <a:r>
              <a:rPr lang="en-US" sz="4400" b="1" dirty="0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 </a:t>
            </a:r>
            <a:r>
              <a:rPr lang="en-US" sz="4400" b="1" dirty="0" err="1">
                <a:solidFill>
                  <a:srgbClr val="071024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промпта</a:t>
            </a:r>
            <a:endParaRPr lang="en-US" sz="4400" dirty="0"/>
          </a:p>
        </p:txBody>
      </p:sp>
      <p:sp>
        <p:nvSpPr>
          <p:cNvPr id="24" name="Text 18"/>
          <p:cNvSpPr/>
          <p:nvPr/>
        </p:nvSpPr>
        <p:spPr>
          <a:xfrm>
            <a:off x="9682163" y="7299471"/>
            <a:ext cx="7443788" cy="17016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Zero-shot, a few shot, CoV, </a:t>
            </a:r>
            <a:r>
              <a:rPr lang="en-US" sz="1650" kern="0" spc="-16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CoT</a:t>
            </a:r>
            <a:r>
              <a:rPr lang="en-US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, </a:t>
            </a:r>
            <a:r>
              <a:rPr lang="en-US" sz="1650" kern="0" spc="-16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ToT</a:t>
            </a:r>
            <a:r>
              <a:rPr lang="en-US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, </a:t>
            </a:r>
            <a:r>
              <a:rPr lang="en-US" sz="1650" kern="0" spc="-16" dirty="0" err="1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ReAct</a:t>
            </a:r>
            <a:r>
              <a:rPr lang="en-US" sz="1650" kern="0" spc="-16" dirty="0">
                <a:solidFill>
                  <a:srgbClr val="12152A"/>
                </a:solidFill>
                <a:latin typeface="IBM Plex Sans Medium" pitchFamily="34" charset="0"/>
                <a:ea typeface="IBM Plex Sans Medium" pitchFamily="34" charset="-122"/>
                <a:cs typeface="IBM Plex Sans Medium" pitchFamily="34" charset="-120"/>
              </a:rPr>
              <a:t>, RAG, RCTF</a:t>
            </a:r>
            <a:endParaRPr lang="en-US" sz="1650" dirty="0"/>
          </a:p>
        </p:txBody>
      </p:sp>
      <p:pic>
        <p:nvPicPr>
          <p:cNvPr id="27" name="Graphic 26" descr="Brain in head with solid fill">
            <a:extLst>
              <a:ext uri="{FF2B5EF4-FFF2-40B4-BE49-F238E27FC236}">
                <a16:creationId xmlns:a16="http://schemas.microsoft.com/office/drawing/2014/main" id="{D60B9827-604B-5BFB-9B24-689803114C9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0584" y="7001596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420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rame 208733266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09575" y="381000"/>
            <a:ext cx="17497425" cy="9525001"/>
          </a:xfrm>
          <a:prstGeom prst="rect">
            <a:avLst/>
          </a:prstGeom>
        </p:spPr>
      </p:pic>
      <p:pic>
        <p:nvPicPr>
          <p:cNvPr id="3" name="Group 208733134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477875" y="6219118"/>
            <a:ext cx="4029224" cy="86746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62000" y="6029325"/>
            <a:ext cx="10734675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5625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СПАСИБО</a:t>
            </a:r>
            <a:endParaRPr lang="en-US" sz="5625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5625" dirty="0">
                <a:solidFill>
                  <a:srgbClr val="FFFFFF"/>
                </a:solidFill>
                <a:latin typeface="IBM Plex Sans SemiBold" pitchFamily="34" charset="0"/>
                <a:ea typeface="IBM Plex Sans SemiBold" pitchFamily="34" charset="-122"/>
                <a:cs typeface="IBM Plex Sans SemiBold" pitchFamily="34" charset="-120"/>
              </a:rPr>
              <a:t>ЗА ВНИМАНИЕ!</a:t>
            </a:r>
            <a:endParaRPr lang="en-US" sz="5625" dirty="0"/>
          </a:p>
        </p:txBody>
      </p:sp>
      <p:sp>
        <p:nvSpPr>
          <p:cNvPr id="5" name="default_name"/>
          <p:cNvSpPr/>
          <p:nvPr/>
        </p:nvSpPr>
        <p:spPr>
          <a:xfrm>
            <a:off x="762000" y="8601075"/>
            <a:ext cx="7729538" cy="419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5833"/>
              </a:lnSpc>
              <a:buNone/>
            </a:pPr>
            <a:r>
              <a:rPr lang="ru-RU" sz="2850" b="1" dirty="0">
                <a:solidFill>
                  <a:srgbClr val="FFFFFF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Марат </a:t>
            </a:r>
            <a:r>
              <a:rPr lang="ru-RU" sz="2850" b="1" dirty="0" err="1">
                <a:solidFill>
                  <a:srgbClr val="FFFFFF"/>
                </a:solidFill>
                <a:latin typeface="IBM Plex Sans Bold" pitchFamily="34" charset="0"/>
                <a:ea typeface="IBM Plex Sans Bold" pitchFamily="34" charset="-122"/>
                <a:cs typeface="IBM Plex Sans Bold" pitchFamily="34" charset="-120"/>
              </a:rPr>
              <a:t>Зимнуров</a:t>
            </a:r>
            <a:endParaRPr lang="en-US" sz="2850" dirty="0"/>
          </a:p>
        </p:txBody>
      </p:sp>
      <p:sp>
        <p:nvSpPr>
          <p:cNvPr id="6" name="default_name"/>
          <p:cNvSpPr/>
          <p:nvPr/>
        </p:nvSpPr>
        <p:spPr>
          <a:xfrm>
            <a:off x="762000" y="9115425"/>
            <a:ext cx="7720013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2500"/>
              </a:lnSpc>
              <a:buNone/>
            </a:pPr>
            <a:r>
              <a:rPr lang="ru-RU" sz="2100" dirty="0">
                <a:solidFill>
                  <a:srgbClr val="FFFFFF"/>
                </a:solidFill>
                <a:latin typeface="IBM Plex Sans Regular" pitchFamily="34" charset="0"/>
                <a:ea typeface="IBM Plex Sans Regular" pitchFamily="34" charset="-122"/>
                <a:cs typeface="IBM Plex Sans Regular" pitchFamily="34" charset="-120"/>
              </a:rPr>
              <a:t>Руководитель группы разработки ООО «</a:t>
            </a:r>
            <a:r>
              <a:rPr lang="ru-RU" sz="2100" dirty="0" err="1">
                <a:solidFill>
                  <a:srgbClr val="FFFFFF"/>
                </a:solidFill>
                <a:latin typeface="IBM Plex Sans Regular" pitchFamily="34" charset="0"/>
                <a:ea typeface="IBM Plex Sans Regular" pitchFamily="34" charset="-122"/>
                <a:cs typeface="IBM Plex Sans Regular" pitchFamily="34" charset="-120"/>
              </a:rPr>
              <a:t>Авито</a:t>
            </a:r>
            <a:r>
              <a:rPr lang="ru-RU" sz="2100" dirty="0">
                <a:solidFill>
                  <a:srgbClr val="FFFFFF"/>
                </a:solidFill>
                <a:latin typeface="IBM Plex Sans Regular" pitchFamily="34" charset="0"/>
                <a:ea typeface="IBM Plex Sans Regular" pitchFamily="34" charset="-122"/>
                <a:cs typeface="IBM Plex Sans Regular" pitchFamily="34" charset="-120"/>
              </a:rPr>
              <a:t> Тех»</a:t>
            </a:r>
            <a:endParaRPr lang="en-US" sz="21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420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rame 208733266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09575" y="381000"/>
            <a:ext cx="17497425" cy="9525001"/>
          </a:xfrm>
          <a:prstGeom prst="rect">
            <a:avLst/>
          </a:prstGeom>
        </p:spPr>
      </p:pic>
      <p:pic>
        <p:nvPicPr>
          <p:cNvPr id="3" name="Group 208733134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477875" y="6219118"/>
            <a:ext cx="4029224" cy="8674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1344</Words>
  <Application>Microsoft Macintosh PowerPoint</Application>
  <PresentationFormat>Custom</PresentationFormat>
  <Paragraphs>249</Paragraphs>
  <Slides>31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Aptos</vt:lpstr>
      <vt:lpstr>Aptos Display</vt:lpstr>
      <vt:lpstr>Arial</vt:lpstr>
      <vt:lpstr>IBM Plex Sans Bold</vt:lpstr>
      <vt:lpstr>IBM Plex Sans Medium</vt:lpstr>
      <vt:lpstr>IBM Plex Sans Regular</vt:lpstr>
      <vt:lpstr>IBM Plex Sans SemiBold</vt:lpstr>
      <vt:lpstr>Manrope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mfzimnurov</cp:lastModifiedBy>
  <cp:revision>14</cp:revision>
  <dcterms:created xsi:type="dcterms:W3CDTF">2026-09-15T07:31:36Z</dcterms:created>
  <dcterms:modified xsi:type="dcterms:W3CDTF">2026-10-01T14:31:39Z</dcterms:modified>
</cp:coreProperties>
</file>