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0" r:id="rId5"/>
    <p:sldMasterId id="214748368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</p:sldIdLst>
  <p:sldSz cy="13716000" cx="24384000"/>
  <p:notesSz cx="6858000" cy="9144000"/>
  <p:embeddedFontLst>
    <p:embeddedFont>
      <p:font typeface="Montserrat"/>
      <p:regular r:id="rId30"/>
      <p:bold r:id="rId31"/>
      <p:italic r:id="rId32"/>
      <p:boldItalic r:id="rId33"/>
    </p:embeddedFont>
    <p:embeddedFont>
      <p:font typeface="Bitter"/>
      <p:regular r:id="rId34"/>
      <p:bold r:id="rId35"/>
      <p:italic r:id="rId36"/>
      <p:boldItalic r:id="rId37"/>
    </p:embeddedFont>
    <p:embeddedFont>
      <p:font typeface="Helvetica Neue"/>
      <p:regular r:id="rId38"/>
      <p:bold r:id="rId39"/>
      <p:italic r:id="rId40"/>
      <p:boldItalic r:id="rId41"/>
    </p:embeddedFont>
    <p:embeddedFont>
      <p:font typeface="Bitter Medium"/>
      <p:regular r:id="rId42"/>
      <p:bold r:id="rId43"/>
      <p:italic r:id="rId44"/>
      <p:boldItalic r:id="rId4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D3EB3C4-532A-4BB5-A2DC-945C6C892E55}">
  <a:tblStyle styleId="{ED3EB3C4-532A-4BB5-A2DC-945C6C892E5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320" orient="horz"/>
        <p:guide pos="76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HelveticaNeue-italic.fntdata"/><Relationship Id="rId20" Type="http://schemas.openxmlformats.org/officeDocument/2006/relationships/slide" Target="slides/slide13.xml"/><Relationship Id="rId42" Type="http://schemas.openxmlformats.org/officeDocument/2006/relationships/font" Target="fonts/BitterMedium-regular.fntdata"/><Relationship Id="rId41" Type="http://schemas.openxmlformats.org/officeDocument/2006/relationships/font" Target="fonts/HelveticaNeue-boldItalic.fntdata"/><Relationship Id="rId22" Type="http://schemas.openxmlformats.org/officeDocument/2006/relationships/slide" Target="slides/slide15.xml"/><Relationship Id="rId44" Type="http://schemas.openxmlformats.org/officeDocument/2006/relationships/font" Target="fonts/BitterMedium-italic.fntdata"/><Relationship Id="rId21" Type="http://schemas.openxmlformats.org/officeDocument/2006/relationships/slide" Target="slides/slide14.xml"/><Relationship Id="rId43" Type="http://schemas.openxmlformats.org/officeDocument/2006/relationships/font" Target="fonts/BitterMedium-bold.fntdata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45" Type="http://schemas.openxmlformats.org/officeDocument/2006/relationships/font" Target="fonts/BitterMedium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font" Target="fonts/Montserrat-bold.fntdata"/><Relationship Id="rId30" Type="http://schemas.openxmlformats.org/officeDocument/2006/relationships/font" Target="fonts/Montserrat-regular.fntdata"/><Relationship Id="rId11" Type="http://schemas.openxmlformats.org/officeDocument/2006/relationships/slide" Target="slides/slide4.xml"/><Relationship Id="rId33" Type="http://schemas.openxmlformats.org/officeDocument/2006/relationships/font" Target="fonts/Montserrat-boldItalic.fntdata"/><Relationship Id="rId10" Type="http://schemas.openxmlformats.org/officeDocument/2006/relationships/slide" Target="slides/slide3.xml"/><Relationship Id="rId32" Type="http://schemas.openxmlformats.org/officeDocument/2006/relationships/font" Target="fonts/Montserrat-italic.fntdata"/><Relationship Id="rId13" Type="http://schemas.openxmlformats.org/officeDocument/2006/relationships/slide" Target="slides/slide6.xml"/><Relationship Id="rId35" Type="http://schemas.openxmlformats.org/officeDocument/2006/relationships/font" Target="fonts/Bitter-bold.fntdata"/><Relationship Id="rId12" Type="http://schemas.openxmlformats.org/officeDocument/2006/relationships/slide" Target="slides/slide5.xml"/><Relationship Id="rId34" Type="http://schemas.openxmlformats.org/officeDocument/2006/relationships/font" Target="fonts/Bitter-regular.fntdata"/><Relationship Id="rId15" Type="http://schemas.openxmlformats.org/officeDocument/2006/relationships/slide" Target="slides/slide8.xml"/><Relationship Id="rId37" Type="http://schemas.openxmlformats.org/officeDocument/2006/relationships/font" Target="fonts/Bitter-boldItalic.fntdata"/><Relationship Id="rId14" Type="http://schemas.openxmlformats.org/officeDocument/2006/relationships/slide" Target="slides/slide7.xml"/><Relationship Id="rId36" Type="http://schemas.openxmlformats.org/officeDocument/2006/relationships/font" Target="fonts/Bitter-italic.fntdata"/><Relationship Id="rId17" Type="http://schemas.openxmlformats.org/officeDocument/2006/relationships/slide" Target="slides/slide10.xml"/><Relationship Id="rId39" Type="http://schemas.openxmlformats.org/officeDocument/2006/relationships/font" Target="fonts/HelveticaNeue-bold.fntdata"/><Relationship Id="rId16" Type="http://schemas.openxmlformats.org/officeDocument/2006/relationships/slide" Target="slides/slide9.xml"/><Relationship Id="rId38" Type="http://schemas.openxmlformats.org/officeDocument/2006/relationships/font" Target="fonts/HelveticaNeue-regular.fntdata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5" name="Google Shape;265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7ece4033d_0_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9" name="Google Shape;279;g357ece4033d_0_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8" name="Google Shape;298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3572d82bd9c_0_28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4" name="Google Shape;314;g3572d82bd9c_0_28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72d82bd9c_0_34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4" name="Google Shape;334;g3572d82bd9c_0_34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3572d82bd9c_0_35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5" name="Google Shape;345;g3572d82bd9c_0_35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3572d82bd9c_0_35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3" name="Google Shape;353;g3572d82bd9c_0_3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3572d82bd9c_0_36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1" name="Google Shape;361;g3572d82bd9c_0_36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3572d82bd9c_0_42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6" name="Google Shape;376;g3572d82bd9c_0_4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3572d82bd9c_0_45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9" name="Google Shape;389;g3572d82bd9c_0_45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3572d82bd9c_0_48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5" name="Google Shape;405;g3572d82bd9c_0_48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3572d82bd9c_0_50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5" name="Google Shape;415;g3572d82bd9c_0_50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3572d82bd9c_0_40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4" name="Google Shape;424;g3572d82bd9c_0_40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3572d82bd9c_0_53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9" name="Google Shape;439;g3572d82bd9c_0_5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g359253a50d0_0_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9" name="Google Shape;449;g359253a50d0_0_1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g359253a50d0_0_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4" name="Google Shape;464;g359253a50d0_0_3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g359253a50d0_0_4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7" name="Google Shape;477;g359253a50d0_0_4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359253a50d0_0_5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1" name="Google Shape;491;g359253a50d0_0_5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g3572d82bd9c_0_51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8" name="Google Shape;508;g3572d82bd9c_0_5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g35777791efb_0_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3" name="Google Shape;523;g35777791efb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g359253a50d0_0_6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8" name="Google Shape;548;g359253a50d0_0_6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3572d82bd9c_0_70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6" name="Google Shape;556;g3572d82bd9c_0_70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9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к" showMasterSp="0">
  <p:cSld name="титульник">
    <p:bg>
      <p:bgPr>
        <a:solidFill>
          <a:srgbClr val="000000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idx="1" type="body"/>
          </p:nvPr>
        </p:nvSpPr>
        <p:spPr>
          <a:xfrm>
            <a:off x="471335" y="2475529"/>
            <a:ext cx="10804653" cy="18023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  <a:defRPr b="1" i="0" sz="16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1" name="Google Shape;11;p2"/>
          <p:cNvSpPr txBox="1"/>
          <p:nvPr>
            <p:ph idx="2" type="body"/>
          </p:nvPr>
        </p:nvSpPr>
        <p:spPr>
          <a:xfrm>
            <a:off x="609680" y="12471411"/>
            <a:ext cx="6436668" cy="6471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3" type="body"/>
          </p:nvPr>
        </p:nvSpPr>
        <p:spPr>
          <a:xfrm>
            <a:off x="6209645" y="12471411"/>
            <a:ext cx="6436669" cy="6471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6215243" y="691163"/>
            <a:ext cx="1205458" cy="471924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</a:t>
            </a:r>
            <a:endParaRPr b="0" i="0" sz="24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" name="Google Shape;14;p2"/>
          <p:cNvSpPr txBox="1"/>
          <p:nvPr/>
        </p:nvSpPr>
        <p:spPr>
          <a:xfrm>
            <a:off x="9117240" y="691163"/>
            <a:ext cx="788677" cy="471924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2025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 копия">
  <p:cSld name="текст и изображение копия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" name="Google Shape;17;p3"/>
          <p:cNvSpPr txBox="1"/>
          <p:nvPr>
            <p:ph idx="1" type="body"/>
          </p:nvPr>
        </p:nvSpPr>
        <p:spPr>
          <a:xfrm>
            <a:off x="582068" y="4952107"/>
            <a:ext cx="7708347" cy="18188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2" type="body"/>
          </p:nvPr>
        </p:nvSpPr>
        <p:spPr>
          <a:xfrm>
            <a:off x="593284" y="3255533"/>
            <a:ext cx="3759184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" name="Google Shape;19;p3"/>
          <p:cNvSpPr txBox="1"/>
          <p:nvPr>
            <p:ph idx="3" type="body"/>
          </p:nvPr>
        </p:nvSpPr>
        <p:spPr>
          <a:xfrm>
            <a:off x="598488" y="1632577"/>
            <a:ext cx="4793019" cy="9202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" name="Google Shape;20;p3"/>
          <p:cNvSpPr/>
          <p:nvPr>
            <p:ph idx="4" type="pic"/>
          </p:nvPr>
        </p:nvSpPr>
        <p:spPr>
          <a:xfrm>
            <a:off x="12336463" y="1632578"/>
            <a:ext cx="11412538" cy="11383724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orient="horz" pos="648">
          <p15:clr>
            <a:srgbClr val="E46962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одержание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95641" y="9360409"/>
            <a:ext cx="5582909" cy="22944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18205450" y="9339751"/>
            <a:ext cx="5543550" cy="15604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95641" y="2424356"/>
            <a:ext cx="18080591" cy="36946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к раз">
  <p:cSld name="титульник раз">
    <p:bg>
      <p:bgPr>
        <a:solidFill>
          <a:srgbClr val="C4FD7D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/>
          <p:nvPr>
            <p:ph idx="1" type="body"/>
          </p:nvPr>
        </p:nvSpPr>
        <p:spPr>
          <a:xfrm>
            <a:off x="598488" y="2699995"/>
            <a:ext cx="11151007" cy="2905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">
  <p:cSld name="текст и изображение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22369225" y="699700"/>
            <a:ext cx="1379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615933" y="4952107"/>
            <a:ext cx="7708347" cy="225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32" name="Google Shape;32;p6"/>
          <p:cNvSpPr/>
          <p:nvPr>
            <p:ph idx="2" type="pic"/>
          </p:nvPr>
        </p:nvSpPr>
        <p:spPr>
          <a:xfrm>
            <a:off x="12336462" y="1632577"/>
            <a:ext cx="11412537" cy="11346823"/>
          </a:xfrm>
          <a:prstGeom prst="rect">
            <a:avLst/>
          </a:prstGeom>
          <a:noFill/>
          <a:ln>
            <a:noFill/>
          </a:ln>
        </p:spPr>
      </p:sp>
      <p:sp>
        <p:nvSpPr>
          <p:cNvPr id="33" name="Google Shape;33;p6"/>
          <p:cNvSpPr txBox="1"/>
          <p:nvPr>
            <p:ph idx="3" type="body"/>
          </p:nvPr>
        </p:nvSpPr>
        <p:spPr>
          <a:xfrm>
            <a:off x="610217" y="3255533"/>
            <a:ext cx="3759184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34" name="Google Shape;34;p6"/>
          <p:cNvSpPr txBox="1"/>
          <p:nvPr>
            <p:ph idx="4" type="body"/>
          </p:nvPr>
        </p:nvSpPr>
        <p:spPr>
          <a:xfrm>
            <a:off x="598488" y="1632577"/>
            <a:ext cx="3655480" cy="9202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 копия 1">
  <p:cSld name="текст и изображение копия 1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7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7" name="Google Shape;37;p7"/>
          <p:cNvSpPr txBox="1"/>
          <p:nvPr>
            <p:ph idx="1" type="body"/>
          </p:nvPr>
        </p:nvSpPr>
        <p:spPr>
          <a:xfrm>
            <a:off x="615936" y="4952107"/>
            <a:ext cx="7708347" cy="13870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38" name="Google Shape;38;p7"/>
          <p:cNvSpPr/>
          <p:nvPr>
            <p:ph idx="2" type="pic"/>
          </p:nvPr>
        </p:nvSpPr>
        <p:spPr>
          <a:xfrm>
            <a:off x="12336462" y="1632577"/>
            <a:ext cx="11412537" cy="11346823"/>
          </a:xfrm>
          <a:prstGeom prst="rect">
            <a:avLst/>
          </a:prstGeom>
          <a:noFill/>
          <a:ln>
            <a:noFill/>
          </a:ln>
        </p:spPr>
      </p:sp>
      <p:sp>
        <p:nvSpPr>
          <p:cNvPr id="39" name="Google Shape;39;p7"/>
          <p:cNvSpPr txBox="1"/>
          <p:nvPr>
            <p:ph idx="3" type="body"/>
          </p:nvPr>
        </p:nvSpPr>
        <p:spPr>
          <a:xfrm>
            <a:off x="610217" y="3238600"/>
            <a:ext cx="3759184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40" name="Google Shape;40;p7"/>
          <p:cNvSpPr txBox="1"/>
          <p:nvPr>
            <p:ph idx="4" type="body"/>
          </p:nvPr>
        </p:nvSpPr>
        <p:spPr>
          <a:xfrm>
            <a:off x="611270" y="1632577"/>
            <a:ext cx="3655480" cy="9202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41" name="Google Shape;41;p7"/>
          <p:cNvSpPr txBox="1"/>
          <p:nvPr>
            <p:ph idx="5" type="body"/>
          </p:nvPr>
        </p:nvSpPr>
        <p:spPr>
          <a:xfrm>
            <a:off x="610217" y="7170373"/>
            <a:ext cx="7708347" cy="955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42" name="Google Shape;42;p7"/>
          <p:cNvSpPr txBox="1"/>
          <p:nvPr>
            <p:ph idx="6" type="body"/>
          </p:nvPr>
        </p:nvSpPr>
        <p:spPr>
          <a:xfrm>
            <a:off x="610217" y="8389573"/>
            <a:ext cx="7708347" cy="5234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43" name="Google Shape;43;p7"/>
          <p:cNvSpPr txBox="1"/>
          <p:nvPr>
            <p:ph idx="7" type="body"/>
          </p:nvPr>
        </p:nvSpPr>
        <p:spPr>
          <a:xfrm>
            <a:off x="610217" y="9176973"/>
            <a:ext cx="7708347" cy="5234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 копия">
  <p:cSld name="пустой слайд копия">
    <p:bg>
      <p:bgPr>
        <a:solidFill>
          <a:srgbClr val="000000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7" name="Google Shape;47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67975" y="769625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2 столбца">
  <p:cSld name="большие цифры 2 столбца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0" name="Google Shape;50;p9"/>
          <p:cNvSpPr txBox="1"/>
          <p:nvPr>
            <p:ph idx="1" type="body"/>
          </p:nvPr>
        </p:nvSpPr>
        <p:spPr>
          <a:xfrm>
            <a:off x="597518" y="1626227"/>
            <a:ext cx="6404891" cy="24329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2" type="body"/>
          </p:nvPr>
        </p:nvSpPr>
        <p:spPr>
          <a:xfrm>
            <a:off x="607537" y="4874648"/>
            <a:ext cx="5681705" cy="15469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3" type="body"/>
          </p:nvPr>
        </p:nvSpPr>
        <p:spPr>
          <a:xfrm>
            <a:off x="6198273" y="4874648"/>
            <a:ext cx="5357877" cy="15469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3" name="Google Shape;53;p9"/>
          <p:cNvSpPr txBox="1"/>
          <p:nvPr>
            <p:ph idx="4" type="body"/>
          </p:nvPr>
        </p:nvSpPr>
        <p:spPr>
          <a:xfrm>
            <a:off x="614451" y="9387531"/>
            <a:ext cx="5357877" cy="15469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4" name="Google Shape;54;p9"/>
          <p:cNvSpPr txBox="1"/>
          <p:nvPr>
            <p:ph idx="5" type="body"/>
          </p:nvPr>
        </p:nvSpPr>
        <p:spPr>
          <a:xfrm>
            <a:off x="6202507" y="9387531"/>
            <a:ext cx="6621642" cy="15469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5" name="Google Shape;55;p9"/>
          <p:cNvSpPr txBox="1"/>
          <p:nvPr>
            <p:ph idx="6" type="body"/>
          </p:nvPr>
        </p:nvSpPr>
        <p:spPr>
          <a:xfrm>
            <a:off x="614451" y="6360317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6" name="Google Shape;56;p9"/>
          <p:cNvSpPr txBox="1"/>
          <p:nvPr>
            <p:ph idx="7" type="body"/>
          </p:nvPr>
        </p:nvSpPr>
        <p:spPr>
          <a:xfrm>
            <a:off x="6202507" y="6360317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7" name="Google Shape;57;p9"/>
          <p:cNvSpPr txBox="1"/>
          <p:nvPr>
            <p:ph idx="8" type="body"/>
          </p:nvPr>
        </p:nvSpPr>
        <p:spPr>
          <a:xfrm>
            <a:off x="614451" y="10956735"/>
            <a:ext cx="578613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8" name="Google Shape;58;p9"/>
          <p:cNvSpPr txBox="1"/>
          <p:nvPr>
            <p:ph idx="9" type="body"/>
          </p:nvPr>
        </p:nvSpPr>
        <p:spPr>
          <a:xfrm>
            <a:off x="6202507" y="10956735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9" name="Google Shape;59;p9"/>
          <p:cNvSpPr/>
          <p:nvPr>
            <p:ph idx="13" type="pic"/>
          </p:nvPr>
        </p:nvSpPr>
        <p:spPr>
          <a:xfrm>
            <a:off x="12336463" y="0"/>
            <a:ext cx="12047537" cy="13716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3 столбца">
  <p:cSld name="большие цифры 3 столбца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 txBox="1"/>
          <p:nvPr>
            <p:ph idx="1" type="body"/>
          </p:nvPr>
        </p:nvSpPr>
        <p:spPr>
          <a:xfrm>
            <a:off x="699116" y="1554618"/>
            <a:ext cx="13203031" cy="16766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2" name="Google Shape;62;p10"/>
          <p:cNvSpPr txBox="1"/>
          <p:nvPr>
            <p:ph idx="2" type="body"/>
          </p:nvPr>
        </p:nvSpPr>
        <p:spPr>
          <a:xfrm>
            <a:off x="622170" y="9569323"/>
            <a:ext cx="4910039" cy="225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3" name="Google Shape;63;p10"/>
          <p:cNvSpPr txBox="1"/>
          <p:nvPr>
            <p:ph idx="3" type="body"/>
          </p:nvPr>
        </p:nvSpPr>
        <p:spPr>
          <a:xfrm>
            <a:off x="6225841" y="9577868"/>
            <a:ext cx="4799816" cy="18188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4" type="body"/>
          </p:nvPr>
        </p:nvSpPr>
        <p:spPr>
          <a:xfrm>
            <a:off x="11967830" y="9560935"/>
            <a:ext cx="4524513" cy="18188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5" name="Google Shape;65;p10"/>
          <p:cNvSpPr txBox="1"/>
          <p:nvPr>
            <p:ph idx="5" type="body"/>
          </p:nvPr>
        </p:nvSpPr>
        <p:spPr>
          <a:xfrm>
            <a:off x="599499" y="5915475"/>
            <a:ext cx="5357877" cy="1885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6" name="Google Shape;66;p10"/>
          <p:cNvSpPr txBox="1"/>
          <p:nvPr>
            <p:ph idx="6" type="body"/>
          </p:nvPr>
        </p:nvSpPr>
        <p:spPr>
          <a:xfrm>
            <a:off x="6253579" y="5915475"/>
            <a:ext cx="4613629" cy="1885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7" name="Google Shape;67;p10"/>
          <p:cNvSpPr txBox="1"/>
          <p:nvPr>
            <p:ph idx="7" type="body"/>
          </p:nvPr>
        </p:nvSpPr>
        <p:spPr>
          <a:xfrm>
            <a:off x="11907659" y="5915475"/>
            <a:ext cx="4371579" cy="1885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8" name="Google Shape;68;p10"/>
          <p:cNvSpPr txBox="1"/>
          <p:nvPr>
            <p:ph idx="8" type="body"/>
          </p:nvPr>
        </p:nvSpPr>
        <p:spPr>
          <a:xfrm>
            <a:off x="631384" y="7889980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9" name="Google Shape;69;p10"/>
          <p:cNvSpPr txBox="1"/>
          <p:nvPr>
            <p:ph idx="9" type="body"/>
          </p:nvPr>
        </p:nvSpPr>
        <p:spPr>
          <a:xfrm>
            <a:off x="6190437" y="7906913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0" name="Google Shape;70;p10"/>
          <p:cNvSpPr txBox="1"/>
          <p:nvPr>
            <p:ph idx="13" type="body"/>
          </p:nvPr>
        </p:nvSpPr>
        <p:spPr>
          <a:xfrm>
            <a:off x="11925490" y="7889980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1" name="Google Shape;71;p10"/>
          <p:cNvSpPr txBox="1"/>
          <p:nvPr>
            <p:ph idx="14" type="body"/>
          </p:nvPr>
        </p:nvSpPr>
        <p:spPr>
          <a:xfrm>
            <a:off x="17946738" y="9577868"/>
            <a:ext cx="5639976" cy="9552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2" name="Google Shape;72;p10"/>
          <p:cNvSpPr txBox="1"/>
          <p:nvPr>
            <p:ph idx="15" type="body"/>
          </p:nvPr>
        </p:nvSpPr>
        <p:spPr>
          <a:xfrm>
            <a:off x="17783525" y="5915475"/>
            <a:ext cx="4371579" cy="1885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3" name="Google Shape;73;p10"/>
          <p:cNvSpPr txBox="1"/>
          <p:nvPr>
            <p:ph idx="16" type="body"/>
          </p:nvPr>
        </p:nvSpPr>
        <p:spPr>
          <a:xfrm>
            <a:off x="17801356" y="7906913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4" name="Google Shape;74;p10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ой список">
  <p:cSld name="большой список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1"/>
          <p:cNvSpPr txBox="1"/>
          <p:nvPr>
            <p:ph idx="1" type="body"/>
          </p:nvPr>
        </p:nvSpPr>
        <p:spPr>
          <a:xfrm>
            <a:off x="614451" y="1633686"/>
            <a:ext cx="9629311" cy="920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7" name="Google Shape;77;p11"/>
          <p:cNvSpPr txBox="1"/>
          <p:nvPr>
            <p:ph idx="2" type="body"/>
          </p:nvPr>
        </p:nvSpPr>
        <p:spPr>
          <a:xfrm>
            <a:off x="3283011" y="6261746"/>
            <a:ext cx="7950745" cy="24329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8" name="Google Shape;78;p11"/>
          <p:cNvSpPr/>
          <p:nvPr>
            <p:ph idx="3" type="pic"/>
          </p:nvPr>
        </p:nvSpPr>
        <p:spPr>
          <a:xfrm>
            <a:off x="773541" y="6401348"/>
            <a:ext cx="1535562" cy="1848942"/>
          </a:xfrm>
          <a:prstGeom prst="rect">
            <a:avLst/>
          </a:prstGeom>
          <a:noFill/>
          <a:ln>
            <a:noFill/>
          </a:ln>
        </p:spPr>
      </p:sp>
      <p:sp>
        <p:nvSpPr>
          <p:cNvPr id="79" name="Google Shape;79;p11"/>
          <p:cNvSpPr txBox="1"/>
          <p:nvPr>
            <p:ph idx="4" type="body"/>
          </p:nvPr>
        </p:nvSpPr>
        <p:spPr>
          <a:xfrm>
            <a:off x="3283011" y="9359308"/>
            <a:ext cx="7950745" cy="24329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0" name="Google Shape;80;p11"/>
          <p:cNvSpPr/>
          <p:nvPr>
            <p:ph idx="5" type="pic"/>
          </p:nvPr>
        </p:nvSpPr>
        <p:spPr>
          <a:xfrm>
            <a:off x="744317" y="9498192"/>
            <a:ext cx="1773836" cy="1994312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11"/>
          <p:cNvSpPr/>
          <p:nvPr>
            <p:ph idx="6" type="pic"/>
          </p:nvPr>
        </p:nvSpPr>
        <p:spPr>
          <a:xfrm>
            <a:off x="12534754" y="6172786"/>
            <a:ext cx="2574088" cy="235686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1"/>
          <p:cNvSpPr txBox="1"/>
          <p:nvPr>
            <p:ph idx="7" type="body"/>
          </p:nvPr>
        </p:nvSpPr>
        <p:spPr>
          <a:xfrm>
            <a:off x="15001174" y="6293292"/>
            <a:ext cx="7571013" cy="24329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3" name="Google Shape;83;p11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3 столбца копия 1">
  <p:cSld name="большие цифры 3 столбца копия 1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6" name="Google Shape;86;p12"/>
          <p:cNvSpPr txBox="1"/>
          <p:nvPr>
            <p:ph idx="1" type="body"/>
          </p:nvPr>
        </p:nvSpPr>
        <p:spPr>
          <a:xfrm>
            <a:off x="699116" y="1622350"/>
            <a:ext cx="12610406" cy="16766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7" name="Google Shape;87;p12"/>
          <p:cNvSpPr txBox="1"/>
          <p:nvPr>
            <p:ph idx="2" type="body"/>
          </p:nvPr>
        </p:nvSpPr>
        <p:spPr>
          <a:xfrm>
            <a:off x="605237" y="9569323"/>
            <a:ext cx="5770700" cy="18188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8" name="Google Shape;88;p12"/>
          <p:cNvSpPr txBox="1"/>
          <p:nvPr>
            <p:ph idx="3" type="body"/>
          </p:nvPr>
        </p:nvSpPr>
        <p:spPr>
          <a:xfrm>
            <a:off x="9121148" y="9552390"/>
            <a:ext cx="5770700" cy="13870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9" name="Google Shape;89;p12"/>
          <p:cNvSpPr txBox="1"/>
          <p:nvPr>
            <p:ph idx="4" type="body"/>
          </p:nvPr>
        </p:nvSpPr>
        <p:spPr>
          <a:xfrm>
            <a:off x="17859283" y="9560935"/>
            <a:ext cx="5639976" cy="9552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0" name="Google Shape;90;p12"/>
          <p:cNvSpPr txBox="1"/>
          <p:nvPr>
            <p:ph idx="5" type="body"/>
          </p:nvPr>
        </p:nvSpPr>
        <p:spPr>
          <a:xfrm>
            <a:off x="582566" y="5915475"/>
            <a:ext cx="5595984" cy="18172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1" name="Google Shape;91;p12"/>
          <p:cNvSpPr txBox="1"/>
          <p:nvPr>
            <p:ph idx="6" type="body"/>
          </p:nvPr>
        </p:nvSpPr>
        <p:spPr>
          <a:xfrm>
            <a:off x="9148886" y="5915475"/>
            <a:ext cx="5345535" cy="18172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2" name="Google Shape;92;p12"/>
          <p:cNvSpPr txBox="1"/>
          <p:nvPr>
            <p:ph idx="7" type="body"/>
          </p:nvPr>
        </p:nvSpPr>
        <p:spPr>
          <a:xfrm>
            <a:off x="17799112" y="5915475"/>
            <a:ext cx="5901840" cy="18172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3" name="Google Shape;93;p12"/>
          <p:cNvSpPr txBox="1"/>
          <p:nvPr>
            <p:ph idx="8" type="body"/>
          </p:nvPr>
        </p:nvSpPr>
        <p:spPr>
          <a:xfrm>
            <a:off x="614451" y="7906913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4" name="Google Shape;94;p12"/>
          <p:cNvSpPr txBox="1"/>
          <p:nvPr>
            <p:ph idx="9" type="body"/>
          </p:nvPr>
        </p:nvSpPr>
        <p:spPr>
          <a:xfrm>
            <a:off x="9136543" y="7889980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5" name="Google Shape;95;p12"/>
          <p:cNvSpPr txBox="1"/>
          <p:nvPr>
            <p:ph idx="13" type="body"/>
          </p:nvPr>
        </p:nvSpPr>
        <p:spPr>
          <a:xfrm>
            <a:off x="17816943" y="7906913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6" name="Google Shape;96;p12"/>
          <p:cNvSpPr txBox="1"/>
          <p:nvPr/>
        </p:nvSpPr>
        <p:spPr>
          <a:xfrm>
            <a:off x="2776539" y="5352038"/>
            <a:ext cx="102657" cy="471924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е половины">
  <p:cSld name="Две половины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3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9" name="Google Shape;99;p13"/>
          <p:cNvSpPr/>
          <p:nvPr/>
        </p:nvSpPr>
        <p:spPr>
          <a:xfrm>
            <a:off x="12199777" y="-8466"/>
            <a:ext cx="12184223" cy="13764530"/>
          </a:xfrm>
          <a:prstGeom prst="rect">
            <a:avLst/>
          </a:prstGeom>
          <a:solidFill>
            <a:srgbClr val="E0E7EC"/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0" name="Google Shape;100;p13"/>
          <p:cNvSpPr txBox="1"/>
          <p:nvPr>
            <p:ph idx="1" type="body"/>
          </p:nvPr>
        </p:nvSpPr>
        <p:spPr>
          <a:xfrm>
            <a:off x="609255" y="1628153"/>
            <a:ext cx="8134218" cy="920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1" name="Google Shape;101;p13"/>
          <p:cNvSpPr txBox="1"/>
          <p:nvPr>
            <p:ph idx="2" type="body"/>
          </p:nvPr>
        </p:nvSpPr>
        <p:spPr>
          <a:xfrm>
            <a:off x="12824228" y="1635809"/>
            <a:ext cx="5115451" cy="9202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2" name="Google Shape;102;p13"/>
          <p:cNvSpPr/>
          <p:nvPr>
            <p:ph idx="3" type="pic"/>
          </p:nvPr>
        </p:nvSpPr>
        <p:spPr>
          <a:xfrm>
            <a:off x="20512177" y="1600796"/>
            <a:ext cx="3381132" cy="2976744"/>
          </a:xfrm>
          <a:prstGeom prst="rect">
            <a:avLst/>
          </a:prstGeom>
          <a:noFill/>
          <a:ln>
            <a:noFill/>
          </a:ln>
        </p:spPr>
      </p:sp>
      <p:sp>
        <p:nvSpPr>
          <p:cNvPr id="103" name="Google Shape;103;p13"/>
          <p:cNvSpPr/>
          <p:nvPr>
            <p:ph idx="4" type="pic"/>
          </p:nvPr>
        </p:nvSpPr>
        <p:spPr>
          <a:xfrm>
            <a:off x="8194183" y="1643157"/>
            <a:ext cx="3543301" cy="3111501"/>
          </a:xfrm>
          <a:prstGeom prst="rect">
            <a:avLst/>
          </a:prstGeom>
          <a:noFill/>
          <a:ln>
            <a:noFill/>
          </a:ln>
        </p:spPr>
      </p:sp>
      <p:sp>
        <p:nvSpPr>
          <p:cNvPr id="104" name="Google Shape;104;p13"/>
          <p:cNvSpPr txBox="1"/>
          <p:nvPr>
            <p:ph idx="5" type="body"/>
          </p:nvPr>
        </p:nvSpPr>
        <p:spPr>
          <a:xfrm>
            <a:off x="1807635" y="4852385"/>
            <a:ext cx="5115450" cy="17647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5" name="Google Shape;105;p13"/>
          <p:cNvSpPr txBox="1"/>
          <p:nvPr>
            <p:ph idx="6" type="body"/>
          </p:nvPr>
        </p:nvSpPr>
        <p:spPr>
          <a:xfrm>
            <a:off x="14220575" y="4852209"/>
            <a:ext cx="4907008" cy="17647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6" name="Google Shape;106;p13"/>
          <p:cNvSpPr txBox="1"/>
          <p:nvPr>
            <p:ph idx="7" type="body"/>
          </p:nvPr>
        </p:nvSpPr>
        <p:spPr>
          <a:xfrm>
            <a:off x="1807635" y="7900385"/>
            <a:ext cx="5115450" cy="17647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7" name="Google Shape;107;p13"/>
          <p:cNvSpPr txBox="1"/>
          <p:nvPr>
            <p:ph idx="8" type="body"/>
          </p:nvPr>
        </p:nvSpPr>
        <p:spPr>
          <a:xfrm>
            <a:off x="14220575" y="7917964"/>
            <a:ext cx="4907008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title">
  <p:cSld name="TITLE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4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еребивка с цитатой 2">
  <p:cSld name="перебивка с цитатой 2">
    <p:bg>
      <p:bgPr>
        <a:solidFill>
          <a:srgbClr val="E0E7EC"/>
        </a:solid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/>
          <p:nvPr>
            <p:ph idx="2" type="media"/>
          </p:nvPr>
        </p:nvSpPr>
        <p:spPr>
          <a:xfrm>
            <a:off x="15861931" y="2210406"/>
            <a:ext cx="5222211" cy="29365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12" name="Google Shape;112;p15"/>
          <p:cNvSpPr txBox="1"/>
          <p:nvPr>
            <p:ph idx="1" type="body"/>
          </p:nvPr>
        </p:nvSpPr>
        <p:spPr>
          <a:xfrm>
            <a:off x="1843612" y="4242107"/>
            <a:ext cx="20696777" cy="5623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ctr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13" name="Google Shape;113;p15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еребивка с цитатой 1">
  <p:cSld name="перебивка с цитатой 1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6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6" name="Google Shape;116;p16"/>
          <p:cNvSpPr/>
          <p:nvPr>
            <p:ph idx="2" type="pic"/>
          </p:nvPr>
        </p:nvSpPr>
        <p:spPr>
          <a:xfrm>
            <a:off x="-164939" y="-94655"/>
            <a:ext cx="24713878" cy="13905310"/>
          </a:xfrm>
          <a:prstGeom prst="rect">
            <a:avLst/>
          </a:prstGeom>
          <a:noFill/>
          <a:ln>
            <a:noFill/>
          </a:ln>
        </p:spPr>
      </p:sp>
      <p:sp>
        <p:nvSpPr>
          <p:cNvPr id="117" name="Google Shape;117;p16"/>
          <p:cNvSpPr txBox="1"/>
          <p:nvPr>
            <p:ph idx="1" type="body"/>
          </p:nvPr>
        </p:nvSpPr>
        <p:spPr>
          <a:xfrm>
            <a:off x="3619308" y="5549891"/>
            <a:ext cx="17145384" cy="49519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ctr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  <a:defRPr b="1" i="0" sz="16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ключительный">
  <p:cSld name="заключительный">
    <p:bg>
      <p:bgPr>
        <a:solidFill>
          <a:srgbClr val="000000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/>
          <p:cNvSpPr txBox="1"/>
          <p:nvPr/>
        </p:nvSpPr>
        <p:spPr>
          <a:xfrm>
            <a:off x="794747" y="9203874"/>
            <a:ext cx="1280369" cy="1419861"/>
          </a:xfrm>
          <a:prstGeom prst="rect">
            <a:avLst/>
          </a:prstGeom>
          <a:solidFill>
            <a:srgbClr val="000000"/>
          </a:solidFill>
          <a:ln cap="flat" cmpd="sng" w="38100">
            <a:solidFill>
              <a:srgbClr val="FFFFFF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243022">
              <a:srgbClr val="FFFFFF"/>
            </a:outerShdw>
          </a:effectLst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508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508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0" name="Google Shape;120;p17"/>
          <p:cNvSpPr txBox="1"/>
          <p:nvPr/>
        </p:nvSpPr>
        <p:spPr>
          <a:xfrm>
            <a:off x="807925" y="11367438"/>
            <a:ext cx="1280369" cy="1419861"/>
          </a:xfrm>
          <a:prstGeom prst="rect">
            <a:avLst/>
          </a:prstGeom>
          <a:solidFill>
            <a:srgbClr val="000000"/>
          </a:solidFill>
          <a:ln cap="flat" cmpd="sng" w="38100">
            <a:solidFill>
              <a:srgbClr val="FFFFFF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243022">
              <a:srgbClr val="FFFFFF"/>
            </a:outerShdw>
          </a:effectLst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508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508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1" name="Google Shape;121;p17"/>
          <p:cNvSpPr txBox="1"/>
          <p:nvPr>
            <p:ph idx="1" type="body"/>
          </p:nvPr>
        </p:nvSpPr>
        <p:spPr>
          <a:xfrm>
            <a:off x="2740973" y="11844199"/>
            <a:ext cx="3888237" cy="46633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2" name="Google Shape;122;p17"/>
          <p:cNvSpPr txBox="1"/>
          <p:nvPr>
            <p:ph idx="2" type="body"/>
          </p:nvPr>
        </p:nvSpPr>
        <p:spPr>
          <a:xfrm>
            <a:off x="2708581" y="9680634"/>
            <a:ext cx="4542225" cy="46633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3" name="Google Shape;123;p17"/>
          <p:cNvSpPr txBox="1"/>
          <p:nvPr>
            <p:ph idx="3" type="body"/>
          </p:nvPr>
        </p:nvSpPr>
        <p:spPr>
          <a:xfrm>
            <a:off x="625872" y="6029026"/>
            <a:ext cx="5982945" cy="9552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4" name="Google Shape;124;p17"/>
          <p:cNvSpPr txBox="1"/>
          <p:nvPr>
            <p:ph idx="4" type="body"/>
          </p:nvPr>
        </p:nvSpPr>
        <p:spPr>
          <a:xfrm>
            <a:off x="626614" y="4676742"/>
            <a:ext cx="6436669" cy="9202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5" name="Google Shape;125;p17"/>
          <p:cNvSpPr txBox="1"/>
          <p:nvPr>
            <p:ph idx="5" type="body"/>
          </p:nvPr>
        </p:nvSpPr>
        <p:spPr>
          <a:xfrm>
            <a:off x="11908506" y="4676742"/>
            <a:ext cx="6436668" cy="9202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6" name="Google Shape;126;p17"/>
          <p:cNvSpPr txBox="1"/>
          <p:nvPr>
            <p:ph idx="6" type="body"/>
          </p:nvPr>
        </p:nvSpPr>
        <p:spPr>
          <a:xfrm>
            <a:off x="11980926" y="5978227"/>
            <a:ext cx="5885992" cy="523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7" name="Google Shape;127;p17"/>
          <p:cNvSpPr/>
          <p:nvPr>
            <p:ph idx="7" type="pic"/>
          </p:nvPr>
        </p:nvSpPr>
        <p:spPr>
          <a:xfrm>
            <a:off x="865719" y="9543340"/>
            <a:ext cx="1073401" cy="820569"/>
          </a:xfrm>
          <a:prstGeom prst="rect">
            <a:avLst/>
          </a:prstGeom>
          <a:noFill/>
          <a:ln>
            <a:noFill/>
          </a:ln>
        </p:spPr>
      </p:sp>
      <p:sp>
        <p:nvSpPr>
          <p:cNvPr id="128" name="Google Shape;128;p17"/>
          <p:cNvSpPr/>
          <p:nvPr>
            <p:ph idx="8" type="pic"/>
          </p:nvPr>
        </p:nvSpPr>
        <p:spPr>
          <a:xfrm>
            <a:off x="1021891" y="11759168"/>
            <a:ext cx="761058" cy="636401"/>
          </a:xfrm>
          <a:prstGeom prst="rect">
            <a:avLst/>
          </a:prstGeom>
          <a:noFill/>
          <a:ln>
            <a:noFill/>
          </a:ln>
        </p:spPr>
      </p:sp>
      <p:sp>
        <p:nvSpPr>
          <p:cNvPr id="129" name="Google Shape;129;p17"/>
          <p:cNvSpPr txBox="1"/>
          <p:nvPr>
            <p:ph idx="9" type="body"/>
          </p:nvPr>
        </p:nvSpPr>
        <p:spPr>
          <a:xfrm>
            <a:off x="11980926" y="6660434"/>
            <a:ext cx="5885992" cy="523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30" name="Google Shape;130;p17"/>
          <p:cNvSpPr txBox="1"/>
          <p:nvPr>
            <p:ph idx="13" type="body"/>
          </p:nvPr>
        </p:nvSpPr>
        <p:spPr>
          <a:xfrm>
            <a:off x="11980926" y="7358189"/>
            <a:ext cx="5885992" cy="523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31" name="Google Shape;131;p17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2" name="Google Shape;132;p17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33" name="Google Shape;133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67975" y="769625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к" showMasterSp="0">
  <p:cSld name="титульник">
    <p:bg>
      <p:bgPr>
        <a:solidFill>
          <a:srgbClr val="000000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9"/>
          <p:cNvSpPr txBox="1"/>
          <p:nvPr>
            <p:ph idx="1" type="body"/>
          </p:nvPr>
        </p:nvSpPr>
        <p:spPr>
          <a:xfrm>
            <a:off x="471335" y="2475529"/>
            <a:ext cx="10804800" cy="18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  <a:defRPr b="1" i="0" sz="16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40" name="Google Shape;140;p19"/>
          <p:cNvSpPr txBox="1"/>
          <p:nvPr>
            <p:ph idx="2" type="body"/>
          </p:nvPr>
        </p:nvSpPr>
        <p:spPr>
          <a:xfrm>
            <a:off x="609680" y="12471411"/>
            <a:ext cx="64368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41" name="Google Shape;141;p19"/>
          <p:cNvSpPr txBox="1"/>
          <p:nvPr>
            <p:ph idx="3" type="body"/>
          </p:nvPr>
        </p:nvSpPr>
        <p:spPr>
          <a:xfrm>
            <a:off x="6209645" y="12471411"/>
            <a:ext cx="64368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42" name="Google Shape;142;p19"/>
          <p:cNvSpPr txBox="1"/>
          <p:nvPr/>
        </p:nvSpPr>
        <p:spPr>
          <a:xfrm>
            <a:off x="6215243" y="691163"/>
            <a:ext cx="1205400" cy="4719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</a:t>
            </a:r>
            <a:endParaRPr b="0" i="0" sz="24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3" name="Google Shape;143;p19"/>
          <p:cNvSpPr txBox="1"/>
          <p:nvPr/>
        </p:nvSpPr>
        <p:spPr>
          <a:xfrm>
            <a:off x="9117240" y="691163"/>
            <a:ext cx="788700" cy="4719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2025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 копия">
  <p:cSld name="текст и изображение копия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0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46" name="Google Shape;146;p20"/>
          <p:cNvSpPr txBox="1"/>
          <p:nvPr>
            <p:ph idx="1" type="body"/>
          </p:nvPr>
        </p:nvSpPr>
        <p:spPr>
          <a:xfrm>
            <a:off x="582068" y="4952107"/>
            <a:ext cx="7708200" cy="181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47" name="Google Shape;147;p20"/>
          <p:cNvSpPr txBox="1"/>
          <p:nvPr>
            <p:ph idx="2" type="body"/>
          </p:nvPr>
        </p:nvSpPr>
        <p:spPr>
          <a:xfrm>
            <a:off x="593284" y="3255533"/>
            <a:ext cx="37593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48" name="Google Shape;148;p20"/>
          <p:cNvSpPr txBox="1"/>
          <p:nvPr>
            <p:ph idx="3" type="body"/>
          </p:nvPr>
        </p:nvSpPr>
        <p:spPr>
          <a:xfrm>
            <a:off x="598488" y="1632577"/>
            <a:ext cx="4793100" cy="92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49" name="Google Shape;149;p20"/>
          <p:cNvSpPr/>
          <p:nvPr>
            <p:ph idx="4" type="pic"/>
          </p:nvPr>
        </p:nvSpPr>
        <p:spPr>
          <a:xfrm>
            <a:off x="12336463" y="1632578"/>
            <a:ext cx="11412600" cy="113838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orient="horz" pos="648">
          <p15:clr>
            <a:srgbClr val="E46962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одержание" type="tx">
  <p:cSld name="TITLE_AND_BODY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2" name="Google Shape;152;p21"/>
          <p:cNvSpPr txBox="1"/>
          <p:nvPr>
            <p:ph idx="1" type="body"/>
          </p:nvPr>
        </p:nvSpPr>
        <p:spPr>
          <a:xfrm>
            <a:off x="595641" y="9360409"/>
            <a:ext cx="5583000" cy="229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53" name="Google Shape;153;p21"/>
          <p:cNvSpPr txBox="1"/>
          <p:nvPr>
            <p:ph idx="2" type="body"/>
          </p:nvPr>
        </p:nvSpPr>
        <p:spPr>
          <a:xfrm>
            <a:off x="18205450" y="9339751"/>
            <a:ext cx="5543700" cy="15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54" name="Google Shape;154;p21"/>
          <p:cNvSpPr txBox="1"/>
          <p:nvPr>
            <p:ph idx="3" type="body"/>
          </p:nvPr>
        </p:nvSpPr>
        <p:spPr>
          <a:xfrm>
            <a:off x="595641" y="2424356"/>
            <a:ext cx="18080700" cy="36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к раз">
  <p:cSld name="титульник раз">
    <p:bg>
      <p:bgPr>
        <a:solidFill>
          <a:srgbClr val="C4FD7D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2"/>
          <p:cNvSpPr txBox="1"/>
          <p:nvPr>
            <p:ph idx="1" type="body"/>
          </p:nvPr>
        </p:nvSpPr>
        <p:spPr>
          <a:xfrm>
            <a:off x="598488" y="2699995"/>
            <a:ext cx="11151000" cy="290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57" name="Google Shape;157;p22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">
  <p:cSld name="текст и изображение"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3"/>
          <p:cNvSpPr txBox="1"/>
          <p:nvPr>
            <p:ph idx="12" type="sldNum"/>
          </p:nvPr>
        </p:nvSpPr>
        <p:spPr>
          <a:xfrm>
            <a:off x="22369225" y="699700"/>
            <a:ext cx="1379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0" name="Google Shape;160;p23"/>
          <p:cNvSpPr txBox="1"/>
          <p:nvPr>
            <p:ph idx="1" type="body"/>
          </p:nvPr>
        </p:nvSpPr>
        <p:spPr>
          <a:xfrm>
            <a:off x="615933" y="4952107"/>
            <a:ext cx="7708200" cy="22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61" name="Google Shape;161;p23"/>
          <p:cNvSpPr/>
          <p:nvPr>
            <p:ph idx="2" type="pic"/>
          </p:nvPr>
        </p:nvSpPr>
        <p:spPr>
          <a:xfrm>
            <a:off x="12336462" y="1632577"/>
            <a:ext cx="11412600" cy="11346900"/>
          </a:xfrm>
          <a:prstGeom prst="rect">
            <a:avLst/>
          </a:prstGeom>
          <a:noFill/>
          <a:ln>
            <a:noFill/>
          </a:ln>
        </p:spPr>
      </p:sp>
      <p:sp>
        <p:nvSpPr>
          <p:cNvPr id="162" name="Google Shape;162;p23"/>
          <p:cNvSpPr txBox="1"/>
          <p:nvPr>
            <p:ph idx="3" type="body"/>
          </p:nvPr>
        </p:nvSpPr>
        <p:spPr>
          <a:xfrm>
            <a:off x="610217" y="3255533"/>
            <a:ext cx="37593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63" name="Google Shape;163;p23"/>
          <p:cNvSpPr txBox="1"/>
          <p:nvPr>
            <p:ph idx="4" type="body"/>
          </p:nvPr>
        </p:nvSpPr>
        <p:spPr>
          <a:xfrm>
            <a:off x="598488" y="1632577"/>
            <a:ext cx="3655500" cy="92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 копия 1">
  <p:cSld name="текст и изображение копия 1"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6" name="Google Shape;166;p24"/>
          <p:cNvSpPr txBox="1"/>
          <p:nvPr>
            <p:ph idx="1" type="body"/>
          </p:nvPr>
        </p:nvSpPr>
        <p:spPr>
          <a:xfrm>
            <a:off x="615936" y="4952107"/>
            <a:ext cx="7708200" cy="138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67" name="Google Shape;167;p24"/>
          <p:cNvSpPr/>
          <p:nvPr>
            <p:ph idx="2" type="pic"/>
          </p:nvPr>
        </p:nvSpPr>
        <p:spPr>
          <a:xfrm>
            <a:off x="12336462" y="1632577"/>
            <a:ext cx="11412600" cy="11346900"/>
          </a:xfrm>
          <a:prstGeom prst="rect">
            <a:avLst/>
          </a:prstGeom>
          <a:noFill/>
          <a:ln>
            <a:noFill/>
          </a:ln>
        </p:spPr>
      </p:sp>
      <p:sp>
        <p:nvSpPr>
          <p:cNvPr id="168" name="Google Shape;168;p24"/>
          <p:cNvSpPr txBox="1"/>
          <p:nvPr>
            <p:ph idx="3" type="body"/>
          </p:nvPr>
        </p:nvSpPr>
        <p:spPr>
          <a:xfrm>
            <a:off x="610217" y="3238600"/>
            <a:ext cx="37593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69" name="Google Shape;169;p24"/>
          <p:cNvSpPr txBox="1"/>
          <p:nvPr>
            <p:ph idx="4" type="body"/>
          </p:nvPr>
        </p:nvSpPr>
        <p:spPr>
          <a:xfrm>
            <a:off x="611270" y="1632577"/>
            <a:ext cx="3655500" cy="92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70" name="Google Shape;170;p24"/>
          <p:cNvSpPr txBox="1"/>
          <p:nvPr>
            <p:ph idx="5" type="body"/>
          </p:nvPr>
        </p:nvSpPr>
        <p:spPr>
          <a:xfrm>
            <a:off x="610217" y="7170373"/>
            <a:ext cx="7708200" cy="9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71" name="Google Shape;171;p24"/>
          <p:cNvSpPr txBox="1"/>
          <p:nvPr>
            <p:ph idx="6" type="body"/>
          </p:nvPr>
        </p:nvSpPr>
        <p:spPr>
          <a:xfrm>
            <a:off x="610217" y="8389573"/>
            <a:ext cx="7708200" cy="52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72" name="Google Shape;172;p24"/>
          <p:cNvSpPr txBox="1"/>
          <p:nvPr>
            <p:ph idx="7" type="body"/>
          </p:nvPr>
        </p:nvSpPr>
        <p:spPr>
          <a:xfrm>
            <a:off x="610217" y="9176973"/>
            <a:ext cx="7708200" cy="52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 копия">
  <p:cSld name="пустой слайд копия">
    <p:bg>
      <p:bgPr>
        <a:solidFill>
          <a:srgbClr val="000000"/>
        </a:solidFill>
      </p:bgPr>
    </p:bg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5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5" name="Google Shape;175;p25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76" name="Google Shape;176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67975" y="769625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2 столбца">
  <p:cSld name="большие цифры 2 столбца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9" name="Google Shape;179;p26"/>
          <p:cNvSpPr txBox="1"/>
          <p:nvPr>
            <p:ph idx="1" type="body"/>
          </p:nvPr>
        </p:nvSpPr>
        <p:spPr>
          <a:xfrm>
            <a:off x="597518" y="1626227"/>
            <a:ext cx="6405000" cy="24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0" name="Google Shape;180;p26"/>
          <p:cNvSpPr txBox="1"/>
          <p:nvPr>
            <p:ph idx="2" type="body"/>
          </p:nvPr>
        </p:nvSpPr>
        <p:spPr>
          <a:xfrm>
            <a:off x="607537" y="4874648"/>
            <a:ext cx="5681700" cy="154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1" name="Google Shape;181;p26"/>
          <p:cNvSpPr txBox="1"/>
          <p:nvPr>
            <p:ph idx="3" type="body"/>
          </p:nvPr>
        </p:nvSpPr>
        <p:spPr>
          <a:xfrm>
            <a:off x="6198273" y="4874648"/>
            <a:ext cx="5358000" cy="154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2" name="Google Shape;182;p26"/>
          <p:cNvSpPr txBox="1"/>
          <p:nvPr>
            <p:ph idx="4" type="body"/>
          </p:nvPr>
        </p:nvSpPr>
        <p:spPr>
          <a:xfrm>
            <a:off x="614451" y="9387531"/>
            <a:ext cx="5358000" cy="154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3" name="Google Shape;183;p26"/>
          <p:cNvSpPr txBox="1"/>
          <p:nvPr>
            <p:ph idx="5" type="body"/>
          </p:nvPr>
        </p:nvSpPr>
        <p:spPr>
          <a:xfrm>
            <a:off x="6202507" y="9387531"/>
            <a:ext cx="6621600" cy="154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4" name="Google Shape;184;p26"/>
          <p:cNvSpPr txBox="1"/>
          <p:nvPr>
            <p:ph idx="6" type="body"/>
          </p:nvPr>
        </p:nvSpPr>
        <p:spPr>
          <a:xfrm>
            <a:off x="614451" y="6360317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5" name="Google Shape;185;p26"/>
          <p:cNvSpPr txBox="1"/>
          <p:nvPr>
            <p:ph idx="7" type="body"/>
          </p:nvPr>
        </p:nvSpPr>
        <p:spPr>
          <a:xfrm>
            <a:off x="6202507" y="6360317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6" name="Google Shape;186;p26"/>
          <p:cNvSpPr txBox="1"/>
          <p:nvPr>
            <p:ph idx="8" type="body"/>
          </p:nvPr>
        </p:nvSpPr>
        <p:spPr>
          <a:xfrm>
            <a:off x="614451" y="10956735"/>
            <a:ext cx="57861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7" name="Google Shape;187;p26"/>
          <p:cNvSpPr txBox="1"/>
          <p:nvPr>
            <p:ph idx="9" type="body"/>
          </p:nvPr>
        </p:nvSpPr>
        <p:spPr>
          <a:xfrm>
            <a:off x="6202507" y="10956735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8" name="Google Shape;188;p26"/>
          <p:cNvSpPr/>
          <p:nvPr>
            <p:ph idx="13" type="pic"/>
          </p:nvPr>
        </p:nvSpPr>
        <p:spPr>
          <a:xfrm>
            <a:off x="12336463" y="0"/>
            <a:ext cx="12047400" cy="13716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3 столбца">
  <p:cSld name="большие цифры 3 столбца"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7"/>
          <p:cNvSpPr txBox="1"/>
          <p:nvPr>
            <p:ph idx="1" type="body"/>
          </p:nvPr>
        </p:nvSpPr>
        <p:spPr>
          <a:xfrm>
            <a:off x="699116" y="1554618"/>
            <a:ext cx="13203000" cy="167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1" name="Google Shape;191;p27"/>
          <p:cNvSpPr txBox="1"/>
          <p:nvPr>
            <p:ph idx="2" type="body"/>
          </p:nvPr>
        </p:nvSpPr>
        <p:spPr>
          <a:xfrm>
            <a:off x="622170" y="9569323"/>
            <a:ext cx="4910100" cy="22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2" name="Google Shape;192;p27"/>
          <p:cNvSpPr txBox="1"/>
          <p:nvPr>
            <p:ph idx="3" type="body"/>
          </p:nvPr>
        </p:nvSpPr>
        <p:spPr>
          <a:xfrm>
            <a:off x="6225841" y="9577868"/>
            <a:ext cx="4799700" cy="181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3" name="Google Shape;193;p27"/>
          <p:cNvSpPr txBox="1"/>
          <p:nvPr>
            <p:ph idx="4" type="body"/>
          </p:nvPr>
        </p:nvSpPr>
        <p:spPr>
          <a:xfrm>
            <a:off x="11967830" y="9560935"/>
            <a:ext cx="4524600" cy="181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4" name="Google Shape;194;p27"/>
          <p:cNvSpPr txBox="1"/>
          <p:nvPr>
            <p:ph idx="5" type="body"/>
          </p:nvPr>
        </p:nvSpPr>
        <p:spPr>
          <a:xfrm>
            <a:off x="599499" y="5915475"/>
            <a:ext cx="5358000" cy="18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5" name="Google Shape;195;p27"/>
          <p:cNvSpPr txBox="1"/>
          <p:nvPr>
            <p:ph idx="6" type="body"/>
          </p:nvPr>
        </p:nvSpPr>
        <p:spPr>
          <a:xfrm>
            <a:off x="6253579" y="5915475"/>
            <a:ext cx="4613700" cy="18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6" name="Google Shape;196;p27"/>
          <p:cNvSpPr txBox="1"/>
          <p:nvPr>
            <p:ph idx="7" type="body"/>
          </p:nvPr>
        </p:nvSpPr>
        <p:spPr>
          <a:xfrm>
            <a:off x="11907659" y="5915475"/>
            <a:ext cx="4371600" cy="18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7" name="Google Shape;197;p27"/>
          <p:cNvSpPr txBox="1"/>
          <p:nvPr>
            <p:ph idx="8" type="body"/>
          </p:nvPr>
        </p:nvSpPr>
        <p:spPr>
          <a:xfrm>
            <a:off x="631384" y="7889980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8" name="Google Shape;198;p27"/>
          <p:cNvSpPr txBox="1"/>
          <p:nvPr>
            <p:ph idx="9" type="body"/>
          </p:nvPr>
        </p:nvSpPr>
        <p:spPr>
          <a:xfrm>
            <a:off x="6190437" y="7906913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9" name="Google Shape;199;p27"/>
          <p:cNvSpPr txBox="1"/>
          <p:nvPr>
            <p:ph idx="13" type="body"/>
          </p:nvPr>
        </p:nvSpPr>
        <p:spPr>
          <a:xfrm>
            <a:off x="11925490" y="7889980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0" name="Google Shape;200;p27"/>
          <p:cNvSpPr txBox="1"/>
          <p:nvPr>
            <p:ph idx="14" type="body"/>
          </p:nvPr>
        </p:nvSpPr>
        <p:spPr>
          <a:xfrm>
            <a:off x="17946738" y="9577868"/>
            <a:ext cx="5640000" cy="9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1" name="Google Shape;201;p27"/>
          <p:cNvSpPr txBox="1"/>
          <p:nvPr>
            <p:ph idx="15" type="body"/>
          </p:nvPr>
        </p:nvSpPr>
        <p:spPr>
          <a:xfrm>
            <a:off x="17783525" y="5915475"/>
            <a:ext cx="4371600" cy="18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2" name="Google Shape;202;p27"/>
          <p:cNvSpPr txBox="1"/>
          <p:nvPr>
            <p:ph idx="16" type="body"/>
          </p:nvPr>
        </p:nvSpPr>
        <p:spPr>
          <a:xfrm>
            <a:off x="17801356" y="7906913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3" name="Google Shape;203;p27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ой список">
  <p:cSld name="большой список"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8"/>
          <p:cNvSpPr txBox="1"/>
          <p:nvPr>
            <p:ph idx="1" type="body"/>
          </p:nvPr>
        </p:nvSpPr>
        <p:spPr>
          <a:xfrm>
            <a:off x="614451" y="1633686"/>
            <a:ext cx="9629400" cy="92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6" name="Google Shape;206;p28"/>
          <p:cNvSpPr txBox="1"/>
          <p:nvPr>
            <p:ph idx="2" type="body"/>
          </p:nvPr>
        </p:nvSpPr>
        <p:spPr>
          <a:xfrm>
            <a:off x="3283011" y="6261746"/>
            <a:ext cx="7950600" cy="24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7" name="Google Shape;207;p28"/>
          <p:cNvSpPr/>
          <p:nvPr>
            <p:ph idx="3" type="pic"/>
          </p:nvPr>
        </p:nvSpPr>
        <p:spPr>
          <a:xfrm>
            <a:off x="773541" y="6401348"/>
            <a:ext cx="1535700" cy="1848900"/>
          </a:xfrm>
          <a:prstGeom prst="rect">
            <a:avLst/>
          </a:prstGeom>
          <a:noFill/>
          <a:ln>
            <a:noFill/>
          </a:ln>
        </p:spPr>
      </p:sp>
      <p:sp>
        <p:nvSpPr>
          <p:cNvPr id="208" name="Google Shape;208;p28"/>
          <p:cNvSpPr txBox="1"/>
          <p:nvPr>
            <p:ph idx="4" type="body"/>
          </p:nvPr>
        </p:nvSpPr>
        <p:spPr>
          <a:xfrm>
            <a:off x="3283011" y="9359308"/>
            <a:ext cx="7950600" cy="24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9" name="Google Shape;209;p28"/>
          <p:cNvSpPr/>
          <p:nvPr>
            <p:ph idx="5" type="pic"/>
          </p:nvPr>
        </p:nvSpPr>
        <p:spPr>
          <a:xfrm>
            <a:off x="744317" y="9498192"/>
            <a:ext cx="1773900" cy="1994400"/>
          </a:xfrm>
          <a:prstGeom prst="rect">
            <a:avLst/>
          </a:prstGeom>
          <a:noFill/>
          <a:ln>
            <a:noFill/>
          </a:ln>
        </p:spPr>
      </p:sp>
      <p:sp>
        <p:nvSpPr>
          <p:cNvPr id="210" name="Google Shape;210;p28"/>
          <p:cNvSpPr/>
          <p:nvPr>
            <p:ph idx="6" type="pic"/>
          </p:nvPr>
        </p:nvSpPr>
        <p:spPr>
          <a:xfrm>
            <a:off x="12534754" y="6172786"/>
            <a:ext cx="2574000" cy="2356800"/>
          </a:xfrm>
          <a:prstGeom prst="rect">
            <a:avLst/>
          </a:prstGeom>
          <a:noFill/>
          <a:ln>
            <a:noFill/>
          </a:ln>
        </p:spPr>
      </p:sp>
      <p:sp>
        <p:nvSpPr>
          <p:cNvPr id="211" name="Google Shape;211;p28"/>
          <p:cNvSpPr txBox="1"/>
          <p:nvPr>
            <p:ph idx="7" type="body"/>
          </p:nvPr>
        </p:nvSpPr>
        <p:spPr>
          <a:xfrm>
            <a:off x="15001174" y="6293292"/>
            <a:ext cx="7571100" cy="24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12" name="Google Shape;212;p28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3 столбца копия 1">
  <p:cSld name="большие цифры 3 столбца копия 1"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9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15" name="Google Shape;215;p29"/>
          <p:cNvSpPr txBox="1"/>
          <p:nvPr>
            <p:ph idx="1" type="body"/>
          </p:nvPr>
        </p:nvSpPr>
        <p:spPr>
          <a:xfrm>
            <a:off x="699116" y="1622350"/>
            <a:ext cx="12610500" cy="167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16" name="Google Shape;216;p29"/>
          <p:cNvSpPr txBox="1"/>
          <p:nvPr>
            <p:ph idx="2" type="body"/>
          </p:nvPr>
        </p:nvSpPr>
        <p:spPr>
          <a:xfrm>
            <a:off x="605237" y="9569323"/>
            <a:ext cx="5770800" cy="181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17" name="Google Shape;217;p29"/>
          <p:cNvSpPr txBox="1"/>
          <p:nvPr>
            <p:ph idx="3" type="body"/>
          </p:nvPr>
        </p:nvSpPr>
        <p:spPr>
          <a:xfrm>
            <a:off x="9121148" y="9552390"/>
            <a:ext cx="5770800" cy="138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18" name="Google Shape;218;p29"/>
          <p:cNvSpPr txBox="1"/>
          <p:nvPr>
            <p:ph idx="4" type="body"/>
          </p:nvPr>
        </p:nvSpPr>
        <p:spPr>
          <a:xfrm>
            <a:off x="17859283" y="9560935"/>
            <a:ext cx="5640000" cy="9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19" name="Google Shape;219;p29"/>
          <p:cNvSpPr txBox="1"/>
          <p:nvPr>
            <p:ph idx="5" type="body"/>
          </p:nvPr>
        </p:nvSpPr>
        <p:spPr>
          <a:xfrm>
            <a:off x="582566" y="5915475"/>
            <a:ext cx="5595900" cy="18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20" name="Google Shape;220;p29"/>
          <p:cNvSpPr txBox="1"/>
          <p:nvPr>
            <p:ph idx="6" type="body"/>
          </p:nvPr>
        </p:nvSpPr>
        <p:spPr>
          <a:xfrm>
            <a:off x="9148886" y="5915475"/>
            <a:ext cx="5345400" cy="18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21" name="Google Shape;221;p29"/>
          <p:cNvSpPr txBox="1"/>
          <p:nvPr>
            <p:ph idx="7" type="body"/>
          </p:nvPr>
        </p:nvSpPr>
        <p:spPr>
          <a:xfrm>
            <a:off x="17799112" y="5915475"/>
            <a:ext cx="5901900" cy="18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22" name="Google Shape;222;p29"/>
          <p:cNvSpPr txBox="1"/>
          <p:nvPr>
            <p:ph idx="8" type="body"/>
          </p:nvPr>
        </p:nvSpPr>
        <p:spPr>
          <a:xfrm>
            <a:off x="614451" y="7906913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23" name="Google Shape;223;p29"/>
          <p:cNvSpPr txBox="1"/>
          <p:nvPr>
            <p:ph idx="9" type="body"/>
          </p:nvPr>
        </p:nvSpPr>
        <p:spPr>
          <a:xfrm>
            <a:off x="9136543" y="7889980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24" name="Google Shape;224;p29"/>
          <p:cNvSpPr txBox="1"/>
          <p:nvPr>
            <p:ph idx="13" type="body"/>
          </p:nvPr>
        </p:nvSpPr>
        <p:spPr>
          <a:xfrm>
            <a:off x="17816943" y="7906913"/>
            <a:ext cx="5358000" cy="6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25" name="Google Shape;225;p29"/>
          <p:cNvSpPr txBox="1"/>
          <p:nvPr/>
        </p:nvSpPr>
        <p:spPr>
          <a:xfrm>
            <a:off x="2776539" y="5352038"/>
            <a:ext cx="102600" cy="47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е половины">
  <p:cSld name="Две половины"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0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28" name="Google Shape;228;p30"/>
          <p:cNvSpPr/>
          <p:nvPr/>
        </p:nvSpPr>
        <p:spPr>
          <a:xfrm>
            <a:off x="12199777" y="-8466"/>
            <a:ext cx="12184200" cy="13764600"/>
          </a:xfrm>
          <a:prstGeom prst="rect">
            <a:avLst/>
          </a:prstGeom>
          <a:solidFill>
            <a:srgbClr val="E0E7EC"/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9" name="Google Shape;229;p30"/>
          <p:cNvSpPr txBox="1"/>
          <p:nvPr>
            <p:ph idx="1" type="body"/>
          </p:nvPr>
        </p:nvSpPr>
        <p:spPr>
          <a:xfrm>
            <a:off x="609255" y="1628153"/>
            <a:ext cx="8134200" cy="92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30" name="Google Shape;230;p30"/>
          <p:cNvSpPr txBox="1"/>
          <p:nvPr>
            <p:ph idx="2" type="body"/>
          </p:nvPr>
        </p:nvSpPr>
        <p:spPr>
          <a:xfrm>
            <a:off x="12824228" y="1635809"/>
            <a:ext cx="5115600" cy="92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31" name="Google Shape;231;p30"/>
          <p:cNvSpPr/>
          <p:nvPr>
            <p:ph idx="3" type="pic"/>
          </p:nvPr>
        </p:nvSpPr>
        <p:spPr>
          <a:xfrm>
            <a:off x="20512177" y="1600796"/>
            <a:ext cx="3381000" cy="2976600"/>
          </a:xfrm>
          <a:prstGeom prst="rect">
            <a:avLst/>
          </a:prstGeom>
          <a:noFill/>
          <a:ln>
            <a:noFill/>
          </a:ln>
        </p:spPr>
      </p:sp>
      <p:sp>
        <p:nvSpPr>
          <p:cNvPr id="232" name="Google Shape;232;p30"/>
          <p:cNvSpPr/>
          <p:nvPr>
            <p:ph idx="4" type="pic"/>
          </p:nvPr>
        </p:nvSpPr>
        <p:spPr>
          <a:xfrm>
            <a:off x="8194183" y="1643157"/>
            <a:ext cx="3543300" cy="3111600"/>
          </a:xfrm>
          <a:prstGeom prst="rect">
            <a:avLst/>
          </a:prstGeom>
          <a:noFill/>
          <a:ln>
            <a:noFill/>
          </a:ln>
        </p:spPr>
      </p:sp>
      <p:sp>
        <p:nvSpPr>
          <p:cNvPr id="233" name="Google Shape;233;p30"/>
          <p:cNvSpPr txBox="1"/>
          <p:nvPr>
            <p:ph idx="5" type="body"/>
          </p:nvPr>
        </p:nvSpPr>
        <p:spPr>
          <a:xfrm>
            <a:off x="1807635" y="4852385"/>
            <a:ext cx="5115600" cy="176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34" name="Google Shape;234;p30"/>
          <p:cNvSpPr txBox="1"/>
          <p:nvPr>
            <p:ph idx="6" type="body"/>
          </p:nvPr>
        </p:nvSpPr>
        <p:spPr>
          <a:xfrm>
            <a:off x="14220575" y="4852209"/>
            <a:ext cx="4907100" cy="176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35" name="Google Shape;235;p30"/>
          <p:cNvSpPr txBox="1"/>
          <p:nvPr>
            <p:ph idx="7" type="body"/>
          </p:nvPr>
        </p:nvSpPr>
        <p:spPr>
          <a:xfrm>
            <a:off x="1807635" y="7900385"/>
            <a:ext cx="5115600" cy="176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36" name="Google Shape;236;p30"/>
          <p:cNvSpPr txBox="1"/>
          <p:nvPr>
            <p:ph idx="8" type="body"/>
          </p:nvPr>
        </p:nvSpPr>
        <p:spPr>
          <a:xfrm>
            <a:off x="14220575" y="7917964"/>
            <a:ext cx="4907100" cy="28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title">
  <p:cSld name="TITLE"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1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еребивка с цитатой 2">
  <p:cSld name="перебивка с цитатой 2">
    <p:bg>
      <p:bgPr>
        <a:solidFill>
          <a:srgbClr val="E0E7EC"/>
        </a:solidFill>
      </p:bgPr>
    </p:bg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2"/>
          <p:cNvSpPr/>
          <p:nvPr>
            <p:ph idx="2" type="media"/>
          </p:nvPr>
        </p:nvSpPr>
        <p:spPr>
          <a:xfrm>
            <a:off x="15861931" y="2210406"/>
            <a:ext cx="5222100" cy="293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lvl="2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lvl="3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lvl="4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lvl="5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lvl="6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lvl="7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lvl="8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41" name="Google Shape;241;p32"/>
          <p:cNvSpPr txBox="1"/>
          <p:nvPr>
            <p:ph idx="1" type="body"/>
          </p:nvPr>
        </p:nvSpPr>
        <p:spPr>
          <a:xfrm>
            <a:off x="1843612" y="4242107"/>
            <a:ext cx="20696700" cy="562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ctr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42" name="Google Shape;242;p32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еребивка с цитатой 1">
  <p:cSld name="перебивка с цитатой 1"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3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45" name="Google Shape;245;p33"/>
          <p:cNvSpPr/>
          <p:nvPr>
            <p:ph idx="2" type="pic"/>
          </p:nvPr>
        </p:nvSpPr>
        <p:spPr>
          <a:xfrm>
            <a:off x="-164939" y="-94655"/>
            <a:ext cx="24714000" cy="13905300"/>
          </a:xfrm>
          <a:prstGeom prst="rect">
            <a:avLst/>
          </a:prstGeom>
          <a:noFill/>
          <a:ln>
            <a:noFill/>
          </a:ln>
        </p:spPr>
      </p:sp>
      <p:sp>
        <p:nvSpPr>
          <p:cNvPr id="246" name="Google Shape;246;p33"/>
          <p:cNvSpPr txBox="1"/>
          <p:nvPr>
            <p:ph idx="1" type="body"/>
          </p:nvPr>
        </p:nvSpPr>
        <p:spPr>
          <a:xfrm>
            <a:off x="3619308" y="5549891"/>
            <a:ext cx="17145300" cy="495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ctr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  <a:defRPr b="1" i="0" sz="16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ключительный">
  <p:cSld name="заключительный">
    <p:bg>
      <p:bgPr>
        <a:solidFill>
          <a:srgbClr val="000000"/>
        </a:solidFill>
      </p:bgPr>
    </p:bg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4"/>
          <p:cNvSpPr txBox="1"/>
          <p:nvPr/>
        </p:nvSpPr>
        <p:spPr>
          <a:xfrm>
            <a:off x="794747" y="9203874"/>
            <a:ext cx="1280400" cy="767700"/>
          </a:xfrm>
          <a:prstGeom prst="rect">
            <a:avLst/>
          </a:prstGeom>
          <a:solidFill>
            <a:srgbClr val="000000"/>
          </a:solidFill>
          <a:ln cap="flat" cmpd="sng" w="38100">
            <a:solidFill>
              <a:srgbClr val="FFFFFF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243022">
              <a:srgbClr val="FFFFFF"/>
            </a:outerShdw>
          </a:effectLst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508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508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49" name="Google Shape;249;p34"/>
          <p:cNvSpPr txBox="1"/>
          <p:nvPr/>
        </p:nvSpPr>
        <p:spPr>
          <a:xfrm>
            <a:off x="807925" y="11367438"/>
            <a:ext cx="1280400" cy="767700"/>
          </a:xfrm>
          <a:prstGeom prst="rect">
            <a:avLst/>
          </a:prstGeom>
          <a:solidFill>
            <a:srgbClr val="000000"/>
          </a:solidFill>
          <a:ln cap="flat" cmpd="sng" w="38100">
            <a:solidFill>
              <a:srgbClr val="FFFFFF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243022">
              <a:srgbClr val="FFFFFF"/>
            </a:outerShdw>
          </a:effectLst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508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5080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50" name="Google Shape;250;p34"/>
          <p:cNvSpPr txBox="1"/>
          <p:nvPr>
            <p:ph idx="1" type="body"/>
          </p:nvPr>
        </p:nvSpPr>
        <p:spPr>
          <a:xfrm>
            <a:off x="2740973" y="11844199"/>
            <a:ext cx="3888300" cy="466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1" name="Google Shape;251;p34"/>
          <p:cNvSpPr txBox="1"/>
          <p:nvPr>
            <p:ph idx="2" type="body"/>
          </p:nvPr>
        </p:nvSpPr>
        <p:spPr>
          <a:xfrm>
            <a:off x="2708581" y="9680634"/>
            <a:ext cx="4542300" cy="466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2" name="Google Shape;252;p34"/>
          <p:cNvSpPr txBox="1"/>
          <p:nvPr>
            <p:ph idx="3" type="body"/>
          </p:nvPr>
        </p:nvSpPr>
        <p:spPr>
          <a:xfrm>
            <a:off x="625872" y="6029026"/>
            <a:ext cx="5982900" cy="9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3" name="Google Shape;253;p34"/>
          <p:cNvSpPr txBox="1"/>
          <p:nvPr>
            <p:ph idx="4" type="body"/>
          </p:nvPr>
        </p:nvSpPr>
        <p:spPr>
          <a:xfrm>
            <a:off x="626614" y="4676742"/>
            <a:ext cx="6436800" cy="92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4" name="Google Shape;254;p34"/>
          <p:cNvSpPr txBox="1"/>
          <p:nvPr>
            <p:ph idx="5" type="body"/>
          </p:nvPr>
        </p:nvSpPr>
        <p:spPr>
          <a:xfrm>
            <a:off x="11908506" y="4676742"/>
            <a:ext cx="6436800" cy="92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5" name="Google Shape;255;p34"/>
          <p:cNvSpPr txBox="1"/>
          <p:nvPr>
            <p:ph idx="6" type="body"/>
          </p:nvPr>
        </p:nvSpPr>
        <p:spPr>
          <a:xfrm>
            <a:off x="11980926" y="5978227"/>
            <a:ext cx="5886000" cy="52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6" name="Google Shape;256;p34"/>
          <p:cNvSpPr/>
          <p:nvPr>
            <p:ph idx="7" type="pic"/>
          </p:nvPr>
        </p:nvSpPr>
        <p:spPr>
          <a:xfrm>
            <a:off x="865719" y="9543340"/>
            <a:ext cx="1073400" cy="820500"/>
          </a:xfrm>
          <a:prstGeom prst="rect">
            <a:avLst/>
          </a:prstGeom>
          <a:noFill/>
          <a:ln>
            <a:noFill/>
          </a:ln>
        </p:spPr>
      </p:sp>
      <p:sp>
        <p:nvSpPr>
          <p:cNvPr id="257" name="Google Shape;257;p34"/>
          <p:cNvSpPr/>
          <p:nvPr>
            <p:ph idx="8" type="pic"/>
          </p:nvPr>
        </p:nvSpPr>
        <p:spPr>
          <a:xfrm>
            <a:off x="1021891" y="11759168"/>
            <a:ext cx="761100" cy="636300"/>
          </a:xfrm>
          <a:prstGeom prst="rect">
            <a:avLst/>
          </a:prstGeom>
          <a:noFill/>
          <a:ln>
            <a:noFill/>
          </a:ln>
        </p:spPr>
      </p:sp>
      <p:sp>
        <p:nvSpPr>
          <p:cNvPr id="258" name="Google Shape;258;p34"/>
          <p:cNvSpPr txBox="1"/>
          <p:nvPr>
            <p:ph idx="9" type="body"/>
          </p:nvPr>
        </p:nvSpPr>
        <p:spPr>
          <a:xfrm>
            <a:off x="11980926" y="6660434"/>
            <a:ext cx="5886000" cy="52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9" name="Google Shape;259;p34"/>
          <p:cNvSpPr txBox="1"/>
          <p:nvPr>
            <p:ph idx="13" type="body"/>
          </p:nvPr>
        </p:nvSpPr>
        <p:spPr>
          <a:xfrm>
            <a:off x="11980926" y="7358189"/>
            <a:ext cx="5886000" cy="52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60" name="Google Shape;260;p34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61" name="Google Shape;261;p34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62" name="Google Shape;262;p3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67975" y="769625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18" Type="http://schemas.openxmlformats.org/officeDocument/2006/relationships/theme" Target="../theme/theme1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27.xml"/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1.xml"/><Relationship Id="rId18" Type="http://schemas.openxmlformats.org/officeDocument/2006/relationships/theme" Target="../theme/theme3.xml"/><Relationship Id="rId7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" name="Google Shape;7;p1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591775" y="769628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457">
          <p15:clr>
            <a:srgbClr val="F26B43"/>
          </p15:clr>
        </p15:guide>
        <p15:guide id="2" pos="377">
          <p15:clr>
            <a:srgbClr val="F26B43"/>
          </p15:clr>
        </p15:guide>
        <p15:guide id="3" pos="2033">
          <p15:clr>
            <a:srgbClr val="F26B43"/>
          </p15:clr>
        </p15:guide>
        <p15:guide id="4" pos="2214">
          <p15:clr>
            <a:srgbClr val="F26B43"/>
          </p15:clr>
        </p15:guide>
        <p15:guide id="5" pos="3892">
          <p15:clr>
            <a:srgbClr val="F26B43"/>
          </p15:clr>
        </p15:guide>
        <p15:guide id="6" pos="4074">
          <p15:clr>
            <a:srgbClr val="F26B43"/>
          </p15:clr>
        </p15:guide>
        <p15:guide id="7" pos="5730">
          <p15:clr>
            <a:srgbClr val="F26B43"/>
          </p15:clr>
        </p15:guide>
        <p15:guide id="8" pos="5911">
          <p15:clr>
            <a:srgbClr val="F26B43"/>
          </p15:clr>
        </p15:guide>
        <p15:guide id="9" pos="7567">
          <p15:clr>
            <a:srgbClr val="F26B43"/>
          </p15:clr>
        </p15:guide>
        <p15:guide id="10" pos="7771">
          <p15:clr>
            <a:srgbClr val="F26B43"/>
          </p15:clr>
        </p15:guide>
        <p15:guide id="11" pos="9426">
          <p15:clr>
            <a:srgbClr val="F26B43"/>
          </p15:clr>
        </p15:guide>
        <p15:guide id="12" pos="9608">
          <p15:clr>
            <a:srgbClr val="F26B43"/>
          </p15:clr>
        </p15:guide>
        <p15:guide id="13" pos="11286">
          <p15:clr>
            <a:srgbClr val="F26B43"/>
          </p15:clr>
        </p15:guide>
        <p15:guide id="14" pos="11468">
          <p15:clr>
            <a:srgbClr val="F26B43"/>
          </p15:clr>
        </p15:guide>
        <p15:guide id="15" pos="13123">
          <p15:clr>
            <a:srgbClr val="F26B43"/>
          </p15:clr>
        </p15:guide>
        <p15:guide id="16" pos="13305">
          <p15:clr>
            <a:srgbClr val="F26B43"/>
          </p15:clr>
        </p15:guide>
        <p15:guide id="17" pos="14960">
          <p15:clr>
            <a:srgbClr val="F26B43"/>
          </p15:clr>
        </p15:guide>
        <p15:guide id="18" orient="horz" pos="1417">
          <p15:clr>
            <a:srgbClr val="F26B43"/>
          </p15:clr>
        </p15:guide>
        <p15:guide id="19" orient="horz" pos="2370">
          <p15:clr>
            <a:srgbClr val="F26B43"/>
          </p15:clr>
        </p15:guide>
        <p15:guide id="20" orient="horz" pos="3367">
          <p15:clr>
            <a:srgbClr val="F26B43"/>
          </p15:clr>
        </p15:guide>
        <p15:guide id="21" orient="horz" pos="4320">
          <p15:clr>
            <a:srgbClr val="F26B43"/>
          </p15:clr>
        </p15:guide>
        <p15:guide id="22" orient="horz" pos="5295">
          <p15:clr>
            <a:srgbClr val="F26B43"/>
          </p15:clr>
        </p15:guide>
        <p15:guide id="23" orient="horz" pos="6270">
          <p15:clr>
            <a:srgbClr val="F26B43"/>
          </p15:clr>
        </p15:guide>
        <p15:guide id="24" orient="horz" pos="7223">
          <p15:clr>
            <a:srgbClr val="F26B43"/>
          </p15:clr>
        </p15:guide>
        <p15:guide id="25" orient="horz" pos="8176">
          <p15:clr>
            <a:srgbClr val="F26B43"/>
          </p15:clr>
        </p15:guide>
        <p15:guide id="26" orient="horz" pos="648">
          <p15:clr>
            <a:srgbClr val="E46962"/>
          </p15:clr>
        </p15:guide>
        <p15:guide id="27" orient="horz" pos="687">
          <p15:clr>
            <a:srgbClr val="E46962"/>
          </p15:clr>
        </p15:guide>
        <p15:guide id="28" orient="horz" pos="744">
          <p15:clr>
            <a:srgbClr val="E46962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8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6" name="Google Shape;136;p18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37" name="Google Shape;137;p1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591775" y="769628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457">
          <p15:clr>
            <a:srgbClr val="F26B43"/>
          </p15:clr>
        </p15:guide>
        <p15:guide id="2" pos="377">
          <p15:clr>
            <a:srgbClr val="F26B43"/>
          </p15:clr>
        </p15:guide>
        <p15:guide id="3" pos="2033">
          <p15:clr>
            <a:srgbClr val="F26B43"/>
          </p15:clr>
        </p15:guide>
        <p15:guide id="4" pos="2214">
          <p15:clr>
            <a:srgbClr val="F26B43"/>
          </p15:clr>
        </p15:guide>
        <p15:guide id="5" pos="3892">
          <p15:clr>
            <a:srgbClr val="F26B43"/>
          </p15:clr>
        </p15:guide>
        <p15:guide id="6" pos="4074">
          <p15:clr>
            <a:srgbClr val="F26B43"/>
          </p15:clr>
        </p15:guide>
        <p15:guide id="7" pos="5730">
          <p15:clr>
            <a:srgbClr val="F26B43"/>
          </p15:clr>
        </p15:guide>
        <p15:guide id="8" pos="5911">
          <p15:clr>
            <a:srgbClr val="F26B43"/>
          </p15:clr>
        </p15:guide>
        <p15:guide id="9" pos="7567">
          <p15:clr>
            <a:srgbClr val="F26B43"/>
          </p15:clr>
        </p15:guide>
        <p15:guide id="10" pos="7771">
          <p15:clr>
            <a:srgbClr val="F26B43"/>
          </p15:clr>
        </p15:guide>
        <p15:guide id="11" pos="9426">
          <p15:clr>
            <a:srgbClr val="F26B43"/>
          </p15:clr>
        </p15:guide>
        <p15:guide id="12" pos="9608">
          <p15:clr>
            <a:srgbClr val="F26B43"/>
          </p15:clr>
        </p15:guide>
        <p15:guide id="13" pos="11286">
          <p15:clr>
            <a:srgbClr val="F26B43"/>
          </p15:clr>
        </p15:guide>
        <p15:guide id="14" pos="11468">
          <p15:clr>
            <a:srgbClr val="F26B43"/>
          </p15:clr>
        </p15:guide>
        <p15:guide id="15" pos="13123">
          <p15:clr>
            <a:srgbClr val="F26B43"/>
          </p15:clr>
        </p15:guide>
        <p15:guide id="16" pos="13305">
          <p15:clr>
            <a:srgbClr val="F26B43"/>
          </p15:clr>
        </p15:guide>
        <p15:guide id="17" pos="14960">
          <p15:clr>
            <a:srgbClr val="F26B43"/>
          </p15:clr>
        </p15:guide>
        <p15:guide id="18" orient="horz" pos="1417">
          <p15:clr>
            <a:srgbClr val="F26B43"/>
          </p15:clr>
        </p15:guide>
        <p15:guide id="19" orient="horz" pos="2370">
          <p15:clr>
            <a:srgbClr val="F26B43"/>
          </p15:clr>
        </p15:guide>
        <p15:guide id="20" orient="horz" pos="3367">
          <p15:clr>
            <a:srgbClr val="F26B43"/>
          </p15:clr>
        </p15:guide>
        <p15:guide id="21" orient="horz" pos="4320">
          <p15:clr>
            <a:srgbClr val="F26B43"/>
          </p15:clr>
        </p15:guide>
        <p15:guide id="22" orient="horz" pos="5295">
          <p15:clr>
            <a:srgbClr val="F26B43"/>
          </p15:clr>
        </p15:guide>
        <p15:guide id="23" orient="horz" pos="6270">
          <p15:clr>
            <a:srgbClr val="F26B43"/>
          </p15:clr>
        </p15:guide>
        <p15:guide id="24" orient="horz" pos="7223">
          <p15:clr>
            <a:srgbClr val="F26B43"/>
          </p15:clr>
        </p15:guide>
        <p15:guide id="25" orient="horz" pos="8176">
          <p15:clr>
            <a:srgbClr val="F26B43"/>
          </p15:clr>
        </p15:guide>
        <p15:guide id="26" orient="horz" pos="648">
          <p15:clr>
            <a:srgbClr val="E46962"/>
          </p15:clr>
        </p15:guide>
        <p15:guide id="27" orient="horz" pos="687">
          <p15:clr>
            <a:srgbClr val="E46962"/>
          </p15:clr>
        </p15:guide>
        <p15:guide id="28" orient="horz" pos="744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14.png"/><Relationship Id="rId6" Type="http://schemas.openxmlformats.org/officeDocument/2006/relationships/image" Target="../media/image28.png"/><Relationship Id="rId7" Type="http://schemas.openxmlformats.org/officeDocument/2006/relationships/image" Target="../media/image2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jp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4.xml.rels><?xml version="1.0" encoding="UTF-8" standalone="yes"?><Relationships xmlns="http://schemas.openxmlformats.org/package/2006/relationships"><Relationship Id="rId11" Type="http://schemas.openxmlformats.org/officeDocument/2006/relationships/image" Target="../media/image36.png"/><Relationship Id="rId10" Type="http://schemas.openxmlformats.org/officeDocument/2006/relationships/image" Target="../media/image42.png"/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7.png"/><Relationship Id="rId4" Type="http://schemas.openxmlformats.org/officeDocument/2006/relationships/image" Target="../media/image18.png"/><Relationship Id="rId9" Type="http://schemas.openxmlformats.org/officeDocument/2006/relationships/image" Target="../media/image43.png"/><Relationship Id="rId5" Type="http://schemas.openxmlformats.org/officeDocument/2006/relationships/image" Target="../media/image13.png"/><Relationship Id="rId6" Type="http://schemas.openxmlformats.org/officeDocument/2006/relationships/image" Target="../media/image15.png"/><Relationship Id="rId7" Type="http://schemas.openxmlformats.org/officeDocument/2006/relationships/image" Target="../media/image11.png"/><Relationship Id="rId8" Type="http://schemas.openxmlformats.org/officeDocument/2006/relationships/image" Target="../media/image4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Relationship Id="rId4" Type="http://schemas.openxmlformats.org/officeDocument/2006/relationships/image" Target="../media/image22.png"/><Relationship Id="rId5" Type="http://schemas.openxmlformats.org/officeDocument/2006/relationships/image" Target="../media/image3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8.gif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5.png"/><Relationship Id="rId4" Type="http://schemas.openxmlformats.org/officeDocument/2006/relationships/image" Target="../media/image3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7.gif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0.png"/><Relationship Id="rId4" Type="http://schemas.openxmlformats.org/officeDocument/2006/relationships/image" Target="../media/image3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9.png"/><Relationship Id="rId4" Type="http://schemas.openxmlformats.org/officeDocument/2006/relationships/image" Target="../media/image39.png"/><Relationship Id="rId5" Type="http://schemas.openxmlformats.org/officeDocument/2006/relationships/image" Target="../media/image32.png"/><Relationship Id="rId6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 rot="7157981">
            <a:off x="17480453" y="6856538"/>
            <a:ext cx="6403290" cy="639041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268" name="Google Shape;268;p35"/>
          <p:cNvPicPr preferRelativeResize="0"/>
          <p:nvPr>
            <p:ph idx="2" type="pic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8488" y="669779"/>
            <a:ext cx="3588461" cy="5552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269" name="Google Shape;269;p35"/>
          <p:cNvPicPr preferRelativeResize="0"/>
          <p:nvPr>
            <p:ph idx="3" type="pic"/>
          </p:nvPr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671727" y="736136"/>
            <a:ext cx="928637" cy="669201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5"/>
          <p:cNvSpPr txBox="1"/>
          <p:nvPr>
            <p:ph idx="1" type="body"/>
          </p:nvPr>
        </p:nvSpPr>
        <p:spPr>
          <a:xfrm>
            <a:off x="640676" y="3609925"/>
            <a:ext cx="14612100" cy="581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/>
              <a:t>Отложенное шифрование, генетические алгоритмы </a:t>
            </a:r>
            <a:br>
              <a:rPr lang="en-US" sz="8000"/>
            </a:br>
            <a:r>
              <a:rPr lang="en-US" sz="8000"/>
              <a:t>и функциональное программирование </a:t>
            </a:r>
            <a:br>
              <a:rPr lang="en-US" sz="8000"/>
            </a:br>
            <a:r>
              <a:rPr lang="en-US" sz="8000"/>
              <a:t>в Web3: Хранение </a:t>
            </a:r>
            <a:br>
              <a:rPr lang="en-US" sz="8000"/>
            </a:br>
            <a:r>
              <a:rPr lang="en-US" sz="8000"/>
              <a:t>данных в вычислениях</a:t>
            </a:r>
            <a:endParaRPr sz="8000"/>
          </a:p>
        </p:txBody>
      </p:sp>
      <p:sp>
        <p:nvSpPr>
          <p:cNvPr id="271" name="Google Shape;271;p35"/>
          <p:cNvSpPr txBox="1"/>
          <p:nvPr>
            <p:ph idx="2" type="body"/>
          </p:nvPr>
        </p:nvSpPr>
        <p:spPr>
          <a:xfrm>
            <a:off x="609680" y="12471411"/>
            <a:ext cx="6436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Марат Зимнуров</a:t>
            </a:r>
            <a:endParaRPr/>
          </a:p>
        </p:txBody>
      </p:sp>
      <p:sp>
        <p:nvSpPr>
          <p:cNvPr id="272" name="Google Shape;272;p35"/>
          <p:cNvSpPr txBox="1"/>
          <p:nvPr>
            <p:ph idx="3" type="body"/>
          </p:nvPr>
        </p:nvSpPr>
        <p:spPr>
          <a:xfrm>
            <a:off x="6209645" y="12471411"/>
            <a:ext cx="85359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Team Lead</a:t>
            </a:r>
            <a:endParaRPr/>
          </a:p>
        </p:txBody>
      </p:sp>
      <p:pic>
        <p:nvPicPr>
          <p:cNvPr id="273" name="Google Shape;273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479975" y="1086510"/>
            <a:ext cx="8706523" cy="870176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4" name="Google Shape;274;p35"/>
          <p:cNvGrpSpPr/>
          <p:nvPr/>
        </p:nvGrpSpPr>
        <p:grpSpPr>
          <a:xfrm rot="-683730">
            <a:off x="12192952" y="4557157"/>
            <a:ext cx="8281851" cy="9100506"/>
            <a:chOff x="11636473" y="7309101"/>
            <a:chExt cx="8883453" cy="9761577"/>
          </a:xfrm>
        </p:grpSpPr>
        <p:sp>
          <p:nvSpPr>
            <p:cNvPr id="275" name="Google Shape;275;p35"/>
            <p:cNvSpPr/>
            <p:nvPr/>
          </p:nvSpPr>
          <p:spPr>
            <a:xfrm>
              <a:off x="14255750" y="9937750"/>
              <a:ext cx="3747300" cy="11430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276" name="Google Shape;276;p35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128654">
              <a:off x="11810250" y="7465479"/>
              <a:ext cx="8535900" cy="944882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6"/>
          <p:cNvSpPr/>
          <p:nvPr/>
        </p:nvSpPr>
        <p:spPr>
          <a:xfrm>
            <a:off x="850900" y="9915750"/>
            <a:ext cx="2849700" cy="2829600"/>
          </a:xfrm>
          <a:prstGeom prst="rect">
            <a:avLst/>
          </a:prstGeom>
          <a:solidFill>
            <a:srgbClr val="F7F8FA"/>
          </a:solidFill>
          <a:ln cap="flat" cmpd="sng" w="38100">
            <a:solidFill>
              <a:srgbClr val="151515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2880000" dist="142875">
              <a:srgbClr val="000000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36"/>
          <p:cNvSpPr txBox="1"/>
          <p:nvPr>
            <p:ph idx="12" type="sldNum"/>
          </p:nvPr>
        </p:nvSpPr>
        <p:spPr>
          <a:xfrm>
            <a:off x="23332448" y="699698"/>
            <a:ext cx="2838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83" name="Google Shape;283;p36"/>
          <p:cNvSpPr txBox="1"/>
          <p:nvPr>
            <p:ph idx="2" type="body"/>
          </p:nvPr>
        </p:nvSpPr>
        <p:spPr>
          <a:xfrm>
            <a:off x="593275" y="3255525"/>
            <a:ext cx="11598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Руководитель группы разработки в Avito.tech</a:t>
            </a:r>
            <a:endParaRPr/>
          </a:p>
        </p:txBody>
      </p:sp>
      <p:sp>
        <p:nvSpPr>
          <p:cNvPr id="284" name="Google Shape;284;p36"/>
          <p:cNvSpPr txBox="1"/>
          <p:nvPr>
            <p:ph idx="3" type="body"/>
          </p:nvPr>
        </p:nvSpPr>
        <p:spPr>
          <a:xfrm>
            <a:off x="598500" y="1956300"/>
            <a:ext cx="108123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Марат Зимнуров</a:t>
            </a:r>
            <a:endParaRPr/>
          </a:p>
        </p:txBody>
      </p:sp>
      <p:pic>
        <p:nvPicPr>
          <p:cNvPr id="285" name="Google Shape;285;p36"/>
          <p:cNvPicPr preferRelativeResize="0"/>
          <p:nvPr/>
        </p:nvPicPr>
        <p:blipFill rotWithShape="1">
          <a:blip r:embed="rId3">
            <a:alphaModFix/>
          </a:blip>
          <a:srcRect b="1834" l="17396" r="0" t="5091"/>
          <a:stretch/>
        </p:blipFill>
        <p:spPr>
          <a:xfrm>
            <a:off x="13631529" y="1919825"/>
            <a:ext cx="9416846" cy="10610725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36"/>
          <p:cNvSpPr txBox="1"/>
          <p:nvPr/>
        </p:nvSpPr>
        <p:spPr>
          <a:xfrm>
            <a:off x="4107375" y="10068138"/>
            <a:ext cx="8765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/>
              <a:t>github:</a:t>
            </a:r>
            <a:r>
              <a:rPr lang="en-US" sz="2800"/>
              <a:t> https://github.com/the-homeless-god</a:t>
            </a:r>
            <a:endParaRPr sz="2800"/>
          </a:p>
        </p:txBody>
      </p:sp>
      <p:sp>
        <p:nvSpPr>
          <p:cNvPr id="287" name="Google Shape;287;p36"/>
          <p:cNvSpPr txBox="1"/>
          <p:nvPr/>
        </p:nvSpPr>
        <p:spPr>
          <a:xfrm>
            <a:off x="4107375" y="10683738"/>
            <a:ext cx="8765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/>
              <a:t>tg:</a:t>
            </a:r>
            <a:r>
              <a:rPr lang="en-US" sz="2800"/>
              <a:t> https://github.com/the_homeless_god</a:t>
            </a:r>
            <a:endParaRPr sz="2800"/>
          </a:p>
        </p:txBody>
      </p:sp>
      <p:pic>
        <p:nvPicPr>
          <p:cNvPr id="288" name="Google Shape;288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27369" y="10065132"/>
            <a:ext cx="2552586" cy="2552617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6"/>
          <p:cNvSpPr txBox="1"/>
          <p:nvPr/>
        </p:nvSpPr>
        <p:spPr>
          <a:xfrm>
            <a:off x="582050" y="6664875"/>
            <a:ext cx="11196600" cy="111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06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Font typeface="Helvetica Neue"/>
              <a:buChar char="●"/>
            </a:pPr>
            <a:r>
              <a:rPr b="1" i="1" lang="en-US" sz="2800">
                <a:latin typeface="Helvetica Neue"/>
                <a:ea typeface="Helvetica Neue"/>
                <a:cs typeface="Helvetica Neue"/>
                <a:sym typeface="Helvetica Neue"/>
              </a:rPr>
              <a:t>ex-worker: </a:t>
            </a:r>
            <a:r>
              <a:rPr lang="en-US" sz="2800">
                <a:latin typeface="Helvetica Neue"/>
                <a:ea typeface="Helvetica Neue"/>
                <a:cs typeface="Helvetica Neue"/>
                <a:sym typeface="Helvetica Neue"/>
              </a:rPr>
              <a:t>Microsoft, Adjust, Roadmunk, Xsolla, Tproger, Kontur, EPAM Anywhere, Akvelon</a:t>
            </a:r>
            <a:endParaRPr sz="2800"/>
          </a:p>
        </p:txBody>
      </p:sp>
      <p:sp>
        <p:nvSpPr>
          <p:cNvPr id="290" name="Google Shape;290;p36"/>
          <p:cNvSpPr txBox="1"/>
          <p:nvPr/>
        </p:nvSpPr>
        <p:spPr>
          <a:xfrm>
            <a:off x="578450" y="6033675"/>
            <a:ext cx="11196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064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Helvetica Neue"/>
              <a:buChar char="●"/>
            </a:pPr>
            <a:r>
              <a:rPr b="1" i="1" lang="en-US" sz="2800">
                <a:latin typeface="Helvetica Neue"/>
                <a:ea typeface="Helvetica Neue"/>
                <a:cs typeface="Helvetica Neue"/>
                <a:sym typeface="Helvetica Neue"/>
              </a:rPr>
              <a:t>project: </a:t>
            </a:r>
            <a:r>
              <a:rPr lang="en-US" sz="2800">
                <a:latin typeface="Helvetica Neue"/>
                <a:ea typeface="Helvetica Neue"/>
                <a:cs typeface="Helvetica Neue"/>
                <a:sym typeface="Helvetica Neue"/>
              </a:rPr>
              <a:t>digitable.ru</a:t>
            </a:r>
            <a:endParaRPr sz="2800"/>
          </a:p>
        </p:txBody>
      </p:sp>
      <p:sp>
        <p:nvSpPr>
          <p:cNvPr id="291" name="Google Shape;291;p36"/>
          <p:cNvSpPr txBox="1"/>
          <p:nvPr/>
        </p:nvSpPr>
        <p:spPr>
          <a:xfrm>
            <a:off x="582050" y="5434638"/>
            <a:ext cx="11196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064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Helvetica Neue"/>
              <a:buChar char="●"/>
            </a:pPr>
            <a:r>
              <a:rPr b="1" i="1" lang="en-US" sz="2800">
                <a:latin typeface="Helvetica Neue"/>
                <a:ea typeface="Helvetica Neue"/>
                <a:cs typeface="Helvetica Neue"/>
                <a:sym typeface="Helvetica Neue"/>
              </a:rPr>
              <a:t>role: </a:t>
            </a:r>
            <a:r>
              <a:rPr lang="en-US" sz="2800">
                <a:latin typeface="Helvetica Neue"/>
                <a:ea typeface="Helvetica Neue"/>
                <a:cs typeface="Helvetica Neue"/>
                <a:sym typeface="Helvetica Neue"/>
              </a:rPr>
              <a:t>lead full-stack engineer</a:t>
            </a:r>
            <a:r>
              <a:rPr b="1" lang="en-US" sz="2800">
                <a:latin typeface="Helvetica Neue"/>
                <a:ea typeface="Helvetica Neue"/>
                <a:cs typeface="Helvetica Neue"/>
                <a:sym typeface="Helvetica Neue"/>
              </a:rPr>
              <a:t> | </a:t>
            </a:r>
            <a:r>
              <a:rPr lang="en-US" sz="2800">
                <a:latin typeface="Helvetica Neue"/>
                <a:ea typeface="Helvetica Neue"/>
                <a:cs typeface="Helvetica Neue"/>
                <a:sym typeface="Helvetica Neue"/>
              </a:rPr>
              <a:t>team/tech/dev lead engineer</a:t>
            </a:r>
            <a:endParaRPr sz="28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92" name="Google Shape;292;p36"/>
          <p:cNvSpPr txBox="1"/>
          <p:nvPr/>
        </p:nvSpPr>
        <p:spPr>
          <a:xfrm>
            <a:off x="582050" y="4858038"/>
            <a:ext cx="11196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064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Helvetica Neue"/>
              <a:buChar char="●"/>
            </a:pPr>
            <a:r>
              <a:rPr b="1" i="1" lang="en-US" sz="2800">
                <a:latin typeface="Helvetica Neue"/>
                <a:ea typeface="Helvetica Neue"/>
                <a:cs typeface="Helvetica Neue"/>
                <a:sym typeface="Helvetica Neue"/>
              </a:rPr>
              <a:t>education: </a:t>
            </a:r>
            <a:r>
              <a:rPr lang="en-US" sz="2800">
                <a:latin typeface="Helvetica Neue"/>
                <a:ea typeface="Helvetica Neue"/>
                <a:cs typeface="Helvetica Neue"/>
                <a:sym typeface="Helvetica Neue"/>
              </a:rPr>
              <a:t>ассистент кафедры ИТиЦЭ в ИГХТУ</a:t>
            </a:r>
            <a:endParaRPr sz="28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93" name="Google Shape;293;p36"/>
          <p:cNvSpPr txBox="1"/>
          <p:nvPr/>
        </p:nvSpPr>
        <p:spPr>
          <a:xfrm>
            <a:off x="4107375" y="11299338"/>
            <a:ext cx="8765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/>
              <a:t>linkedin:</a:t>
            </a:r>
            <a:r>
              <a:rPr lang="en-US" sz="2800"/>
              <a:t> https://www.linkedin.com/in/marat-z/</a:t>
            </a:r>
            <a:endParaRPr sz="2800"/>
          </a:p>
        </p:txBody>
      </p:sp>
      <p:sp>
        <p:nvSpPr>
          <p:cNvPr id="294" name="Google Shape;294;p36"/>
          <p:cNvSpPr txBox="1"/>
          <p:nvPr/>
        </p:nvSpPr>
        <p:spPr>
          <a:xfrm>
            <a:off x="578450" y="4244913"/>
            <a:ext cx="11196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064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Helvetica Neue"/>
              <a:buChar char="●"/>
            </a:pPr>
            <a:r>
              <a:rPr b="1" i="1" lang="en-US" sz="2800">
                <a:latin typeface="Helvetica Neue"/>
                <a:ea typeface="Helvetica Neue"/>
                <a:cs typeface="Helvetica Neue"/>
                <a:sym typeface="Helvetica Neue"/>
              </a:rPr>
              <a:t>fun of: </a:t>
            </a:r>
            <a:r>
              <a:rPr lang="en-US" sz="2800">
                <a:latin typeface="Helvetica Neue"/>
                <a:ea typeface="Helvetica Neue"/>
                <a:cs typeface="Helvetica Neue"/>
                <a:sym typeface="Helvetica Neue"/>
              </a:rPr>
              <a:t>bsd, wow hc, genetic algorithms, functional programming</a:t>
            </a:r>
            <a:endParaRPr sz="28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95" name="Google Shape;295;p36"/>
          <p:cNvSpPr txBox="1"/>
          <p:nvPr/>
        </p:nvSpPr>
        <p:spPr>
          <a:xfrm>
            <a:off x="4107375" y="11914938"/>
            <a:ext cx="8765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800"/>
              <a:t>habr:</a:t>
            </a:r>
            <a:r>
              <a:rPr lang="en-US" sz="2800"/>
              <a:t> https://habr.com/ru/users/the_homeless_god/</a:t>
            </a:r>
            <a:endParaRPr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7"/>
          <p:cNvSpPr txBox="1"/>
          <p:nvPr>
            <p:ph idx="12" type="sldNum"/>
          </p:nvPr>
        </p:nvSpPr>
        <p:spPr>
          <a:xfrm>
            <a:off x="23332448" y="699698"/>
            <a:ext cx="2838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01" name="Google Shape;301;p37"/>
          <p:cNvSpPr txBox="1"/>
          <p:nvPr>
            <p:ph idx="1" type="body"/>
          </p:nvPr>
        </p:nvSpPr>
        <p:spPr>
          <a:xfrm>
            <a:off x="598513" y="2700000"/>
            <a:ext cx="227340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lang="en-US"/>
              <a:t>Шифрование</a:t>
            </a:r>
            <a:endParaRPr/>
          </a:p>
        </p:txBody>
      </p:sp>
      <p:sp>
        <p:nvSpPr>
          <p:cNvPr id="302" name="Google Shape;302;p37"/>
          <p:cNvSpPr/>
          <p:nvPr/>
        </p:nvSpPr>
        <p:spPr>
          <a:xfrm>
            <a:off x="682829" y="10640338"/>
            <a:ext cx="2175222" cy="2175222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03" name="Google Shape;303;p37"/>
          <p:cNvSpPr txBox="1"/>
          <p:nvPr/>
        </p:nvSpPr>
        <p:spPr>
          <a:xfrm>
            <a:off x="1222319" y="10981362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7"/>
          <p:cNvSpPr/>
          <p:nvPr/>
        </p:nvSpPr>
        <p:spPr>
          <a:xfrm>
            <a:off x="13396266" y="68579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05" name="Google Shape;305;p37"/>
          <p:cNvSpPr txBox="1"/>
          <p:nvPr/>
        </p:nvSpPr>
        <p:spPr>
          <a:xfrm>
            <a:off x="13996646" y="7174418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37"/>
          <p:cNvSpPr/>
          <p:nvPr/>
        </p:nvSpPr>
        <p:spPr>
          <a:xfrm>
            <a:off x="17146278" y="88660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07" name="Google Shape;307;p37"/>
          <p:cNvSpPr txBox="1"/>
          <p:nvPr/>
        </p:nvSpPr>
        <p:spPr>
          <a:xfrm>
            <a:off x="17723950" y="9207037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37"/>
          <p:cNvSpPr/>
          <p:nvPr/>
        </p:nvSpPr>
        <p:spPr>
          <a:xfrm>
            <a:off x="21302789" y="44475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09" name="Google Shape;309;p37"/>
          <p:cNvSpPr txBox="1"/>
          <p:nvPr/>
        </p:nvSpPr>
        <p:spPr>
          <a:xfrm>
            <a:off x="21845374" y="4762809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0" name="Google Shape;31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53500" y="5376025"/>
            <a:ext cx="6733626" cy="6733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37"/>
          <p:cNvPicPr preferRelativeResize="0"/>
          <p:nvPr/>
        </p:nvPicPr>
        <p:blipFill rotWithShape="1">
          <a:blip r:embed="rId4">
            <a:alphaModFix/>
          </a:blip>
          <a:srcRect b="0" l="0" r="49609" t="0"/>
          <a:stretch/>
        </p:blipFill>
        <p:spPr>
          <a:xfrm>
            <a:off x="-7380498" y="5693525"/>
            <a:ext cx="6733626" cy="6733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Google Shape;316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616499" y="4231526"/>
            <a:ext cx="3129719" cy="1113610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38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18" name="Google Shape;318;p38"/>
          <p:cNvSpPr txBox="1"/>
          <p:nvPr>
            <p:ph idx="1" type="body"/>
          </p:nvPr>
        </p:nvSpPr>
        <p:spPr>
          <a:xfrm>
            <a:off x="597523" y="1626225"/>
            <a:ext cx="14549100" cy="15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От Цезаря до AES: </a:t>
            </a:r>
            <a:br>
              <a:rPr lang="en-US"/>
            </a:br>
            <a:r>
              <a:rPr lang="en-US"/>
              <a:t>Как развивалось шифрование</a:t>
            </a:r>
            <a:endParaRPr/>
          </a:p>
        </p:txBody>
      </p:sp>
      <p:sp>
        <p:nvSpPr>
          <p:cNvPr id="319" name="Google Shape;319;p38"/>
          <p:cNvSpPr txBox="1"/>
          <p:nvPr>
            <p:ph idx="6" type="body"/>
          </p:nvPr>
        </p:nvSpPr>
        <p:spPr>
          <a:xfrm>
            <a:off x="1109363" y="11597125"/>
            <a:ext cx="36252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/>
              <a:t>Шифр </a:t>
            </a:r>
            <a:br>
              <a:rPr lang="en-US" sz="6000"/>
            </a:br>
            <a:r>
              <a:rPr lang="en-US" sz="6000"/>
              <a:t>Цезаря</a:t>
            </a:r>
            <a:endParaRPr sz="6000"/>
          </a:p>
        </p:txBody>
      </p:sp>
      <p:sp>
        <p:nvSpPr>
          <p:cNvPr id="320" name="Google Shape;320;p38"/>
          <p:cNvSpPr txBox="1"/>
          <p:nvPr>
            <p:ph idx="7" type="body"/>
          </p:nvPr>
        </p:nvSpPr>
        <p:spPr>
          <a:xfrm>
            <a:off x="7434800" y="9124025"/>
            <a:ext cx="28998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 sz="6000"/>
              <a:t>DES</a:t>
            </a:r>
            <a:endParaRPr sz="6000"/>
          </a:p>
        </p:txBody>
      </p:sp>
      <p:sp>
        <p:nvSpPr>
          <p:cNvPr id="321" name="Google Shape;321;p38"/>
          <p:cNvSpPr txBox="1"/>
          <p:nvPr>
            <p:ph idx="8" type="body"/>
          </p:nvPr>
        </p:nvSpPr>
        <p:spPr>
          <a:xfrm>
            <a:off x="13644547" y="6568325"/>
            <a:ext cx="28998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 sz="6000"/>
              <a:t>AES</a:t>
            </a:r>
            <a:endParaRPr sz="6000"/>
          </a:p>
        </p:txBody>
      </p:sp>
      <p:sp>
        <p:nvSpPr>
          <p:cNvPr id="322" name="Google Shape;322;p38"/>
          <p:cNvSpPr txBox="1"/>
          <p:nvPr>
            <p:ph idx="9" type="body"/>
          </p:nvPr>
        </p:nvSpPr>
        <p:spPr>
          <a:xfrm>
            <a:off x="19464100" y="3536600"/>
            <a:ext cx="34905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 sz="6000"/>
              <a:t>Base64</a:t>
            </a:r>
            <a:endParaRPr sz="6000"/>
          </a:p>
        </p:txBody>
      </p:sp>
      <p:sp>
        <p:nvSpPr>
          <p:cNvPr id="323" name="Google Shape;323;p38"/>
          <p:cNvSpPr txBox="1"/>
          <p:nvPr/>
        </p:nvSpPr>
        <p:spPr>
          <a:xfrm>
            <a:off x="48423" y="14199305"/>
            <a:ext cx="66201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Композицию из инструментов графики можно менять в зависимости от контекста слайда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Изображение" id="324" name="Google Shape;324;p38"/>
          <p:cNvPicPr preferRelativeResize="0"/>
          <p:nvPr/>
        </p:nvPicPr>
        <p:blipFill rotWithShape="1">
          <a:blip r:embed="rId4">
            <a:alphaModFix/>
          </a:blip>
          <a:srcRect b="14428" l="0" r="0" t="14428"/>
          <a:stretch/>
        </p:blipFill>
        <p:spPr>
          <a:xfrm>
            <a:off x="1353188" y="9123151"/>
            <a:ext cx="3137546" cy="223217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325" name="Google Shape;325;p38"/>
          <p:cNvPicPr preferRelativeResize="0"/>
          <p:nvPr/>
        </p:nvPicPr>
        <p:blipFill rotWithShape="1">
          <a:blip r:embed="rId5">
            <a:alphaModFix/>
          </a:blip>
          <a:srcRect b="14428" l="0" r="0" t="14428"/>
          <a:stretch/>
        </p:blipFill>
        <p:spPr>
          <a:xfrm>
            <a:off x="7197247" y="6858001"/>
            <a:ext cx="3137546" cy="223217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326" name="Google Shape;326;p38"/>
          <p:cNvPicPr preferRelativeResize="0"/>
          <p:nvPr/>
        </p:nvPicPr>
        <p:blipFill rotWithShape="1">
          <a:blip r:embed="rId6">
            <a:alphaModFix/>
          </a:blip>
          <a:srcRect b="14428" l="0" r="0" t="14428"/>
          <a:stretch/>
        </p:blipFill>
        <p:spPr>
          <a:xfrm>
            <a:off x="13406882" y="4314765"/>
            <a:ext cx="3137546" cy="2232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38"/>
          <p:cNvPicPr preferRelativeResize="0"/>
          <p:nvPr/>
        </p:nvPicPr>
        <p:blipFill rotWithShape="1">
          <a:blip r:embed="rId7">
            <a:alphaModFix/>
          </a:blip>
          <a:srcRect b="14428" l="0" r="0" t="14428"/>
          <a:stretch/>
        </p:blipFill>
        <p:spPr>
          <a:xfrm>
            <a:off x="19612566" y="1331742"/>
            <a:ext cx="3137546" cy="2232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3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538401" y="6242145"/>
            <a:ext cx="4948450" cy="2094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38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 rot="-1608965">
            <a:off x="16594590" y="3840214"/>
            <a:ext cx="3221716" cy="1363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38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4201172" y="9339733"/>
            <a:ext cx="3465825" cy="1466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38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 rot="931095">
            <a:off x="7865739" y="3285812"/>
            <a:ext cx="16361416" cy="16361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9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37" name="Google Shape;337;p39"/>
          <p:cNvSpPr txBox="1"/>
          <p:nvPr>
            <p:ph idx="1" type="body"/>
          </p:nvPr>
        </p:nvSpPr>
        <p:spPr>
          <a:xfrm>
            <a:off x="597525" y="1626225"/>
            <a:ext cx="146553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AES: Почему его взлом стоит $3.5 млрд</a:t>
            </a:r>
            <a:endParaRPr/>
          </a:p>
        </p:txBody>
      </p:sp>
      <p:sp>
        <p:nvSpPr>
          <p:cNvPr id="338" name="Google Shape;338;p39"/>
          <p:cNvSpPr txBox="1"/>
          <p:nvPr>
            <p:ph idx="8" type="body"/>
          </p:nvPr>
        </p:nvSpPr>
        <p:spPr>
          <a:xfrm>
            <a:off x="835724" y="8541250"/>
            <a:ext cx="11176800" cy="34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4000"/>
              <a:t>Почему взлом</a:t>
            </a:r>
            <a:r>
              <a:rPr lang="en-US" sz="4000"/>
              <a:t> </a:t>
            </a:r>
            <a:r>
              <a:rPr lang="en-US" sz="4000">
                <a:solidFill>
                  <a:srgbClr val="FE6948"/>
                </a:solidFill>
              </a:rPr>
              <a:t>невозможен</a:t>
            </a:r>
            <a:r>
              <a:rPr lang="en-US" sz="4000"/>
              <a:t>:</a:t>
            </a:r>
            <a:endParaRPr sz="4000"/>
          </a:p>
          <a:p>
            <a:pPr indent="-482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4000"/>
              <a:buChar char="●"/>
            </a:pPr>
            <a:r>
              <a:rPr b="0" lang="en-US" sz="4000"/>
              <a:t>Даже квантовые компьютеры </a:t>
            </a:r>
            <a:br>
              <a:rPr b="0" lang="en-US" sz="4000"/>
            </a:br>
            <a:r>
              <a:rPr b="0" lang="en-US" sz="4000"/>
              <a:t>не взломают AES-256 до 2030+.</a:t>
            </a:r>
            <a:endParaRPr b="0" sz="4000"/>
          </a:p>
          <a:p>
            <a:pPr indent="-4826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4000"/>
              <a:buChar char="●"/>
            </a:pPr>
            <a:r>
              <a:rPr b="0" lang="en-US" sz="4000"/>
              <a:t>Стоимость атаки: $3.5 млрд (оценка NIST).</a:t>
            </a:r>
            <a:endParaRPr b="0" sz="4000"/>
          </a:p>
        </p:txBody>
      </p:sp>
      <p:sp>
        <p:nvSpPr>
          <p:cNvPr id="339" name="Google Shape;339;p39"/>
          <p:cNvSpPr txBox="1"/>
          <p:nvPr>
            <p:ph idx="9" type="body"/>
          </p:nvPr>
        </p:nvSpPr>
        <p:spPr>
          <a:xfrm>
            <a:off x="7364778" y="6371830"/>
            <a:ext cx="53580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/>
              <a:t>больше, чем атомов во Вселенной</a:t>
            </a:r>
            <a:endParaRPr/>
          </a:p>
        </p:txBody>
      </p:sp>
      <p:sp>
        <p:nvSpPr>
          <p:cNvPr id="340" name="Google Shape;340;p39"/>
          <p:cNvSpPr txBox="1"/>
          <p:nvPr>
            <p:ph idx="1" type="body"/>
          </p:nvPr>
        </p:nvSpPr>
        <p:spPr>
          <a:xfrm>
            <a:off x="683176" y="4314813"/>
            <a:ext cx="6681600" cy="3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16900">
                <a:solidFill>
                  <a:srgbClr val="7B4CFF"/>
                </a:solidFill>
              </a:rPr>
              <a:t>256 бит</a:t>
            </a:r>
            <a:endParaRPr sz="16900">
              <a:solidFill>
                <a:srgbClr val="7B4CFF"/>
              </a:solidFill>
            </a:endParaRPr>
          </a:p>
          <a:p>
            <a:pPr indent="0" lvl="0" marL="0" rtl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4700">
                <a:solidFill>
                  <a:srgbClr val="7B4CFF"/>
                </a:solidFill>
              </a:rPr>
              <a:t>Ключ</a:t>
            </a:r>
            <a:endParaRPr sz="4700">
              <a:solidFill>
                <a:srgbClr val="7B4CFF"/>
              </a:solidFill>
            </a:endParaRPr>
          </a:p>
        </p:txBody>
      </p:sp>
      <p:sp>
        <p:nvSpPr>
          <p:cNvPr id="341" name="Google Shape;341;p39"/>
          <p:cNvSpPr txBox="1"/>
          <p:nvPr>
            <p:ph idx="1" type="body"/>
          </p:nvPr>
        </p:nvSpPr>
        <p:spPr>
          <a:xfrm>
            <a:off x="7449561" y="4284730"/>
            <a:ext cx="6681600" cy="208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16900">
                <a:solidFill>
                  <a:srgbClr val="30E973"/>
                </a:solidFill>
              </a:rPr>
              <a:t>10¹⁷⁷</a:t>
            </a:r>
            <a:endParaRPr sz="16900">
              <a:solidFill>
                <a:srgbClr val="30E973"/>
              </a:solidFill>
            </a:endParaRPr>
          </a:p>
          <a:p>
            <a:pPr indent="0" lvl="0" marL="0" rtl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4700">
                <a:solidFill>
                  <a:srgbClr val="30E973"/>
                </a:solidFill>
              </a:rPr>
              <a:t>вариантов</a:t>
            </a:r>
            <a:endParaRPr sz="4700">
              <a:solidFill>
                <a:srgbClr val="30E973"/>
              </a:solidFill>
            </a:endParaRPr>
          </a:p>
        </p:txBody>
      </p:sp>
      <p:pic>
        <p:nvPicPr>
          <p:cNvPr id="342" name="Google Shape;342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215924" y="2702516"/>
            <a:ext cx="9942550" cy="93172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40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48" name="Google Shape;348;p40"/>
          <p:cNvSpPr txBox="1"/>
          <p:nvPr>
            <p:ph idx="1" type="body"/>
          </p:nvPr>
        </p:nvSpPr>
        <p:spPr>
          <a:xfrm>
            <a:off x="597525" y="1626225"/>
            <a:ext cx="146553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Base64 — </a:t>
            </a:r>
            <a:r>
              <a:rPr lang="en-US">
                <a:solidFill>
                  <a:srgbClr val="7B4CFF"/>
                </a:solidFill>
              </a:rPr>
              <a:t>«шифрование»</a:t>
            </a:r>
            <a:r>
              <a:rPr lang="en-US"/>
              <a:t> для бедных</a:t>
            </a:r>
            <a:endParaRPr/>
          </a:p>
        </p:txBody>
      </p:sp>
      <p:sp>
        <p:nvSpPr>
          <p:cNvPr id="349" name="Google Shape;349;p40"/>
          <p:cNvSpPr txBox="1"/>
          <p:nvPr>
            <p:ph idx="8" type="body"/>
          </p:nvPr>
        </p:nvSpPr>
        <p:spPr>
          <a:xfrm>
            <a:off x="597525" y="3579450"/>
            <a:ext cx="14655300" cy="51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4200"/>
              <a:t>Это </a:t>
            </a:r>
            <a:r>
              <a:rPr lang="en-US" sz="4200"/>
              <a:t>кодирование</a:t>
            </a:r>
            <a:r>
              <a:rPr b="0" lang="en-US" sz="4200"/>
              <a:t>, а не шифрование (нет ключа).</a:t>
            </a:r>
            <a:endParaRPr b="0" sz="4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42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/>
              <a:t>Зачем</a:t>
            </a:r>
            <a:r>
              <a:rPr b="0" lang="en-US" sz="4200"/>
              <a:t> </a:t>
            </a:r>
            <a:r>
              <a:rPr lang="en-US" sz="4200">
                <a:solidFill>
                  <a:srgbClr val="7B4CFF"/>
                </a:solidFill>
              </a:rPr>
              <a:t>нужно</a:t>
            </a:r>
            <a:r>
              <a:rPr b="0" lang="en-US" sz="4200"/>
              <a:t>:</a:t>
            </a:r>
            <a:endParaRPr b="0" sz="4200"/>
          </a:p>
          <a:p>
            <a:pPr indent="-495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200"/>
              <a:buChar char="●"/>
            </a:pPr>
            <a:r>
              <a:rPr b="0" lang="en-US" sz="4200"/>
              <a:t>Передача бинарных данных через </a:t>
            </a:r>
            <a:br>
              <a:rPr b="0" lang="en-US" sz="4200"/>
            </a:br>
            <a:r>
              <a:rPr b="0" lang="en-US" sz="4200"/>
              <a:t>текстовые протоколы (HTTP, JSON).</a:t>
            </a:r>
            <a:endParaRPr b="0" sz="4200"/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42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/>
              <a:t>Пример:</a:t>
            </a:r>
            <a:r>
              <a:rPr b="0" lang="en-US" sz="4200"/>
              <a:t> </a:t>
            </a:r>
            <a:r>
              <a:rPr b="0" i="1" lang="en-US" sz="4200"/>
              <a:t>echo "hello" | base64 → aGVsbG8K</a:t>
            </a:r>
            <a:endParaRPr b="0" i="1" sz="4200"/>
          </a:p>
        </p:txBody>
      </p:sp>
      <p:pic>
        <p:nvPicPr>
          <p:cNvPr id="350" name="Google Shape;350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621756" y="3301838"/>
            <a:ext cx="8128344" cy="7683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1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56" name="Google Shape;356;p41"/>
          <p:cNvSpPr txBox="1"/>
          <p:nvPr>
            <p:ph idx="1" type="body"/>
          </p:nvPr>
        </p:nvSpPr>
        <p:spPr>
          <a:xfrm>
            <a:off x="597525" y="1626225"/>
            <a:ext cx="146553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Шифрование в блокчейне</a:t>
            </a:r>
            <a:endParaRPr/>
          </a:p>
        </p:txBody>
      </p:sp>
      <p:sp>
        <p:nvSpPr>
          <p:cNvPr id="357" name="Google Shape;357;p41"/>
          <p:cNvSpPr txBox="1"/>
          <p:nvPr>
            <p:ph idx="8" type="body"/>
          </p:nvPr>
        </p:nvSpPr>
        <p:spPr>
          <a:xfrm>
            <a:off x="749925" y="3579450"/>
            <a:ext cx="14655300" cy="6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95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200"/>
              <a:buAutoNum type="arabicPeriod"/>
            </a:pPr>
            <a:r>
              <a:rPr b="0" lang="en-US" sz="4200"/>
              <a:t>Данные в блокчейне открыты </a:t>
            </a:r>
            <a:br>
              <a:rPr b="0" lang="en-US" sz="4200"/>
            </a:br>
            <a:r>
              <a:rPr b="0" lang="en-US" sz="4200"/>
              <a:t>(прозрачность &gt; приватность).</a:t>
            </a:r>
            <a:endParaRPr b="0" sz="42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4200"/>
          </a:p>
          <a:p>
            <a:pPr indent="-495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200"/>
              <a:buAutoNum type="arabicPeriod"/>
            </a:pPr>
            <a:r>
              <a:rPr lang="en-US" sz="4200">
                <a:solidFill>
                  <a:srgbClr val="7B4CFF"/>
                </a:solidFill>
              </a:rPr>
              <a:t>Шифруют </a:t>
            </a:r>
            <a:r>
              <a:rPr b="0" lang="en-US" sz="4200"/>
              <a:t>только:</a:t>
            </a:r>
            <a:endParaRPr b="0" sz="4200"/>
          </a:p>
          <a:p>
            <a:pPr indent="-4953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200"/>
              <a:buChar char="●"/>
            </a:pPr>
            <a:r>
              <a:rPr b="1" lang="en-US" sz="4200">
                <a:solidFill>
                  <a:srgbClr val="FE6948"/>
                </a:solidFill>
              </a:rPr>
              <a:t>Приватные ключи</a:t>
            </a:r>
            <a:r>
              <a:rPr lang="en-US" sz="4200"/>
              <a:t> (AES-256 в кошельках).</a:t>
            </a:r>
            <a:endParaRPr sz="4200"/>
          </a:p>
          <a:p>
            <a:pPr indent="-4953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200"/>
              <a:buChar char="●"/>
            </a:pPr>
            <a:r>
              <a:rPr b="1" lang="en-US" sz="4200">
                <a:solidFill>
                  <a:srgbClr val="FE6948"/>
                </a:solidFill>
              </a:rPr>
              <a:t>Транзакции</a:t>
            </a:r>
            <a:r>
              <a:rPr lang="en-US" sz="4200">
                <a:solidFill>
                  <a:srgbClr val="FE6948"/>
                </a:solidFill>
              </a:rPr>
              <a:t> </a:t>
            </a:r>
            <a:r>
              <a:rPr lang="en-US" sz="4200"/>
              <a:t>в приватных сетях (Zcash, Monero).</a:t>
            </a:r>
            <a:endParaRPr sz="4200"/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200"/>
          </a:p>
          <a:p>
            <a:pPr indent="-4953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AutoNum type="arabicPeriod"/>
            </a:pPr>
            <a:r>
              <a:rPr b="0" lang="en-US" sz="4200"/>
              <a:t>Base64 тут: Для кодирования </a:t>
            </a:r>
            <a:br>
              <a:rPr b="0" lang="en-US" sz="4200"/>
            </a:br>
            <a:r>
              <a:rPr b="0" lang="en-US" sz="4200"/>
              <a:t>данных в смарт-контрактах.</a:t>
            </a:r>
            <a:endParaRPr b="0" sz="4200"/>
          </a:p>
        </p:txBody>
      </p:sp>
      <p:pic>
        <p:nvPicPr>
          <p:cNvPr id="358" name="Google Shape;358;p41"/>
          <p:cNvPicPr preferRelativeResize="0"/>
          <p:nvPr/>
        </p:nvPicPr>
        <p:blipFill rotWithShape="1">
          <a:blip r:embed="rId3">
            <a:alphaModFix/>
          </a:blip>
          <a:srcRect b="0" l="44901" r="0" t="0"/>
          <a:stretch/>
        </p:blipFill>
        <p:spPr>
          <a:xfrm>
            <a:off x="14573250" y="2827700"/>
            <a:ext cx="8526098" cy="8510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2"/>
          <p:cNvSpPr txBox="1"/>
          <p:nvPr>
            <p:ph idx="12" type="sldNum"/>
          </p:nvPr>
        </p:nvSpPr>
        <p:spPr>
          <a:xfrm>
            <a:off x="23332448" y="699698"/>
            <a:ext cx="2838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64" name="Google Shape;364;p42"/>
          <p:cNvSpPr txBox="1"/>
          <p:nvPr>
            <p:ph idx="1" type="body"/>
          </p:nvPr>
        </p:nvSpPr>
        <p:spPr>
          <a:xfrm>
            <a:off x="598513" y="2700000"/>
            <a:ext cx="227340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Emoji-шифрование </a:t>
            </a:r>
            <a:endParaRPr/>
          </a:p>
        </p:txBody>
      </p:sp>
      <p:sp>
        <p:nvSpPr>
          <p:cNvPr id="365" name="Google Shape;365;p42"/>
          <p:cNvSpPr/>
          <p:nvPr/>
        </p:nvSpPr>
        <p:spPr>
          <a:xfrm>
            <a:off x="829416" y="109566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66" name="Google Shape;366;p42"/>
          <p:cNvSpPr txBox="1"/>
          <p:nvPr/>
        </p:nvSpPr>
        <p:spPr>
          <a:xfrm>
            <a:off x="1429796" y="11273043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42"/>
          <p:cNvSpPr/>
          <p:nvPr/>
        </p:nvSpPr>
        <p:spPr>
          <a:xfrm>
            <a:off x="17146278" y="88660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68" name="Google Shape;368;p42"/>
          <p:cNvSpPr txBox="1"/>
          <p:nvPr/>
        </p:nvSpPr>
        <p:spPr>
          <a:xfrm>
            <a:off x="17723950" y="9207037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42"/>
          <p:cNvSpPr/>
          <p:nvPr/>
        </p:nvSpPr>
        <p:spPr>
          <a:xfrm>
            <a:off x="21302789" y="44475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70" name="Google Shape;370;p42"/>
          <p:cNvSpPr txBox="1"/>
          <p:nvPr/>
        </p:nvSpPr>
        <p:spPr>
          <a:xfrm>
            <a:off x="21845374" y="4762809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2"/>
          <p:cNvSpPr/>
          <p:nvPr/>
        </p:nvSpPr>
        <p:spPr>
          <a:xfrm>
            <a:off x="12788479" y="64086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72" name="Google Shape;372;p42"/>
          <p:cNvSpPr txBox="1"/>
          <p:nvPr/>
        </p:nvSpPr>
        <p:spPr>
          <a:xfrm>
            <a:off x="13327969" y="6749637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3" name="Google Shape;373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1070990">
            <a:off x="5252894" y="6086410"/>
            <a:ext cx="5913826" cy="59137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3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79" name="Google Shape;379;p43"/>
          <p:cNvSpPr txBox="1"/>
          <p:nvPr>
            <p:ph idx="1" type="body"/>
          </p:nvPr>
        </p:nvSpPr>
        <p:spPr>
          <a:xfrm>
            <a:off x="597523" y="1626225"/>
            <a:ext cx="145491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🔐 </a:t>
            </a:r>
            <a:r>
              <a:rPr lang="en-US">
                <a:solidFill>
                  <a:srgbClr val="30E973"/>
                </a:solidFill>
              </a:rPr>
              <a:t>Emoji </a:t>
            </a:r>
            <a:r>
              <a:rPr lang="en-US"/>
              <a:t>как ключи</a:t>
            </a:r>
            <a:endParaRPr/>
          </a:p>
        </p:txBody>
      </p:sp>
      <p:sp>
        <p:nvSpPr>
          <p:cNvPr id="380" name="Google Shape;380;p43"/>
          <p:cNvSpPr txBox="1"/>
          <p:nvPr/>
        </p:nvSpPr>
        <p:spPr>
          <a:xfrm>
            <a:off x="48423" y="14199305"/>
            <a:ext cx="66201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Композицию из инструментов графики можно менять в зависимости от контекста слайда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43"/>
          <p:cNvSpPr txBox="1"/>
          <p:nvPr/>
        </p:nvSpPr>
        <p:spPr>
          <a:xfrm>
            <a:off x="4207575" y="6631213"/>
            <a:ext cx="21627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👩 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Alice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382" name="Google Shape;382;p43"/>
          <p:cNvSpPr txBox="1"/>
          <p:nvPr/>
        </p:nvSpPr>
        <p:spPr>
          <a:xfrm>
            <a:off x="18013727" y="6631213"/>
            <a:ext cx="21627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👨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Bob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383" name="Google Shape;383;p43"/>
          <p:cNvSpPr txBox="1"/>
          <p:nvPr/>
        </p:nvSpPr>
        <p:spPr>
          <a:xfrm>
            <a:off x="9842695" y="5360975"/>
            <a:ext cx="46986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emoji-ключ</a:t>
            </a:r>
            <a:r>
              <a:rPr lang="en-US" sz="4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 🐦🍕🎲</a:t>
            </a:r>
            <a:endParaRPr sz="4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cxnSp>
        <p:nvCxnSpPr>
          <p:cNvPr id="384" name="Google Shape;384;p43"/>
          <p:cNvCxnSpPr>
            <a:endCxn id="381" idx="3"/>
          </p:cNvCxnSpPr>
          <p:nvPr/>
        </p:nvCxnSpPr>
        <p:spPr>
          <a:xfrm flipH="1">
            <a:off x="6370275" y="6208213"/>
            <a:ext cx="3463500" cy="1284900"/>
          </a:xfrm>
          <a:prstGeom prst="curvedConnector3">
            <a:avLst>
              <a:gd fmla="val 50000" name="adj1"/>
            </a:avLst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85" name="Google Shape;385;p43"/>
          <p:cNvCxnSpPr>
            <a:endCxn id="382" idx="1"/>
          </p:cNvCxnSpPr>
          <p:nvPr/>
        </p:nvCxnSpPr>
        <p:spPr>
          <a:xfrm>
            <a:off x="14585627" y="6208213"/>
            <a:ext cx="3428100" cy="1284900"/>
          </a:xfrm>
          <a:prstGeom prst="curvedConnector3">
            <a:avLst>
              <a:gd fmla="val 50000" name="adj1"/>
            </a:avLst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86" name="Google Shape;386;p43"/>
          <p:cNvSpPr txBox="1"/>
          <p:nvPr/>
        </p:nvSpPr>
        <p:spPr>
          <a:xfrm>
            <a:off x="598500" y="10572750"/>
            <a:ext cx="168828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E694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Проблема</a:t>
            </a: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: Shared Secret в env — это уязвимость.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7B4C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Решение</a:t>
            </a: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: Emoji-ключи + генетический алгоритм для поиска сессии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4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92" name="Google Shape;392;p44"/>
          <p:cNvSpPr txBox="1"/>
          <p:nvPr>
            <p:ph idx="1" type="body"/>
          </p:nvPr>
        </p:nvSpPr>
        <p:spPr>
          <a:xfrm>
            <a:off x="597526" y="1626225"/>
            <a:ext cx="221715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Telegram, Jitsi и Matrix: </a:t>
            </a:r>
            <a:r>
              <a:rPr b="0" lang="en-US"/>
              <a:t>Почему 🦄🍣⚡ — это новый AES</a:t>
            </a:r>
            <a:endParaRPr b="0"/>
          </a:p>
        </p:txBody>
      </p:sp>
      <p:sp>
        <p:nvSpPr>
          <p:cNvPr id="393" name="Google Shape;393;p44"/>
          <p:cNvSpPr txBox="1"/>
          <p:nvPr/>
        </p:nvSpPr>
        <p:spPr>
          <a:xfrm>
            <a:off x="48423" y="14199305"/>
            <a:ext cx="66201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Композицию из инструментов графики можно менять в зависимости от контекста слайда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44"/>
          <p:cNvSpPr txBox="1"/>
          <p:nvPr/>
        </p:nvSpPr>
        <p:spPr>
          <a:xfrm>
            <a:off x="2310379" y="7109900"/>
            <a:ext cx="2408700" cy="19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👩 </a:t>
            </a:r>
            <a:endParaRPr sz="5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600">
                <a:solidFill>
                  <a:srgbClr val="151515"/>
                </a:solidFill>
                <a:latin typeface="Bitter"/>
                <a:ea typeface="Bitter"/>
                <a:cs typeface="Bitter"/>
                <a:sym typeface="Bitter"/>
              </a:rPr>
              <a:t>Alice</a:t>
            </a:r>
            <a:endParaRPr b="1" sz="5600">
              <a:solidFill>
                <a:srgbClr val="151515"/>
              </a:solidFill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395" name="Google Shape;395;p44"/>
          <p:cNvSpPr txBox="1"/>
          <p:nvPr/>
        </p:nvSpPr>
        <p:spPr>
          <a:xfrm>
            <a:off x="20992134" y="7109890"/>
            <a:ext cx="1776900" cy="19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👨</a:t>
            </a:r>
            <a:endParaRPr sz="5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600">
                <a:solidFill>
                  <a:srgbClr val="151515"/>
                </a:solidFill>
                <a:latin typeface="Bitter"/>
                <a:ea typeface="Bitter"/>
                <a:cs typeface="Bitter"/>
                <a:sym typeface="Bitter"/>
              </a:rPr>
              <a:t>Bob</a:t>
            </a:r>
            <a:endParaRPr b="1" sz="5600">
              <a:solidFill>
                <a:srgbClr val="151515"/>
              </a:solidFill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396" name="Google Shape;396;p44"/>
          <p:cNvSpPr txBox="1"/>
          <p:nvPr/>
        </p:nvSpPr>
        <p:spPr>
          <a:xfrm>
            <a:off x="5980524" y="5233125"/>
            <a:ext cx="4170900" cy="19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emoji-ключ</a:t>
            </a:r>
            <a:r>
              <a:rPr lang="en-US" sz="5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 🐦🍕🎲</a:t>
            </a:r>
            <a:endParaRPr sz="5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397" name="Google Shape;397;p44"/>
          <p:cNvSpPr txBox="1"/>
          <p:nvPr/>
        </p:nvSpPr>
        <p:spPr>
          <a:xfrm>
            <a:off x="10261675" y="8021200"/>
            <a:ext cx="47022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Шифрование</a:t>
            </a:r>
            <a:endParaRPr sz="5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398" name="Google Shape;398;p44"/>
          <p:cNvSpPr txBox="1"/>
          <p:nvPr/>
        </p:nvSpPr>
        <p:spPr>
          <a:xfrm>
            <a:off x="14563509" y="5233113"/>
            <a:ext cx="38607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[110101...]</a:t>
            </a:r>
            <a:endParaRPr sz="5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cxnSp>
        <p:nvCxnSpPr>
          <p:cNvPr id="399" name="Google Shape;399;p44"/>
          <p:cNvCxnSpPr>
            <a:endCxn id="397" idx="0"/>
          </p:cNvCxnSpPr>
          <p:nvPr/>
        </p:nvCxnSpPr>
        <p:spPr>
          <a:xfrm>
            <a:off x="9931075" y="6379900"/>
            <a:ext cx="2681700" cy="1641300"/>
          </a:xfrm>
          <a:prstGeom prst="curvedConnector2">
            <a:avLst/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00" name="Google Shape;400;p44"/>
          <p:cNvCxnSpPr>
            <a:stCxn id="394" idx="0"/>
            <a:endCxn id="396" idx="1"/>
          </p:cNvCxnSpPr>
          <p:nvPr/>
        </p:nvCxnSpPr>
        <p:spPr>
          <a:xfrm rot="-5400000">
            <a:off x="4286329" y="5415800"/>
            <a:ext cx="922500" cy="2465700"/>
          </a:xfrm>
          <a:prstGeom prst="curvedConnector2">
            <a:avLst/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01" name="Google Shape;401;p44"/>
          <p:cNvCxnSpPr>
            <a:stCxn id="397" idx="0"/>
            <a:endCxn id="398" idx="1"/>
          </p:cNvCxnSpPr>
          <p:nvPr/>
        </p:nvCxnSpPr>
        <p:spPr>
          <a:xfrm rot="-5400000">
            <a:off x="12455725" y="5913550"/>
            <a:ext cx="2264700" cy="1950600"/>
          </a:xfrm>
          <a:prstGeom prst="curvedConnector2">
            <a:avLst/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02" name="Google Shape;402;p44"/>
          <p:cNvCxnSpPr>
            <a:stCxn id="398" idx="3"/>
            <a:endCxn id="395" idx="0"/>
          </p:cNvCxnSpPr>
          <p:nvPr/>
        </p:nvCxnSpPr>
        <p:spPr>
          <a:xfrm>
            <a:off x="18424209" y="5756463"/>
            <a:ext cx="3456300" cy="1353300"/>
          </a:xfrm>
          <a:prstGeom prst="curvedConnector2">
            <a:avLst/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45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08" name="Google Shape;408;p45"/>
          <p:cNvSpPr txBox="1"/>
          <p:nvPr>
            <p:ph idx="1" type="body"/>
          </p:nvPr>
        </p:nvSpPr>
        <p:spPr>
          <a:xfrm>
            <a:off x="597526" y="1626225"/>
            <a:ext cx="221715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От теории к практике: </a:t>
            </a:r>
            <a:r>
              <a:rPr b="0" lang="en-US"/>
              <a:t>Emoji → ДНК → Ключ</a:t>
            </a:r>
            <a:endParaRPr b="0"/>
          </a:p>
        </p:txBody>
      </p:sp>
      <p:sp>
        <p:nvSpPr>
          <p:cNvPr id="409" name="Google Shape;409;p45"/>
          <p:cNvSpPr txBox="1"/>
          <p:nvPr/>
        </p:nvSpPr>
        <p:spPr>
          <a:xfrm>
            <a:off x="48423" y="14199305"/>
            <a:ext cx="66201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Композицию из инструментов графики можно менять в зависимости от контекста слайда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171987"/>
            <a:ext cx="8068411" cy="6051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89436" y="3919048"/>
            <a:ext cx="8225052" cy="7972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98165" y="4879653"/>
            <a:ext cx="9085836" cy="60513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6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18" name="Google Shape;418;p46"/>
          <p:cNvSpPr txBox="1"/>
          <p:nvPr>
            <p:ph idx="1" type="body"/>
          </p:nvPr>
        </p:nvSpPr>
        <p:spPr>
          <a:xfrm>
            <a:off x="597526" y="1626225"/>
            <a:ext cx="22171500" cy="15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Генетические алгоритмы </a:t>
            </a:r>
            <a:br>
              <a:rPr lang="en-US"/>
            </a:br>
            <a:r>
              <a:rPr lang="en-US"/>
              <a:t>как конфиг для брутфорса</a:t>
            </a:r>
            <a:endParaRPr/>
          </a:p>
        </p:txBody>
      </p:sp>
      <p:sp>
        <p:nvSpPr>
          <p:cNvPr id="419" name="Google Shape;419;p46"/>
          <p:cNvSpPr txBox="1"/>
          <p:nvPr/>
        </p:nvSpPr>
        <p:spPr>
          <a:xfrm>
            <a:off x="48423" y="14199305"/>
            <a:ext cx="66201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Композицию из инструментов графики можно менять в зависимости от контекста слайда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p46"/>
          <p:cNvSpPr txBox="1"/>
          <p:nvPr/>
        </p:nvSpPr>
        <p:spPr>
          <a:xfrm>
            <a:off x="597525" y="4595075"/>
            <a:ext cx="22171500" cy="557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000">
                <a:latin typeface="Helvetica Neue"/>
                <a:ea typeface="Helvetica Neue"/>
                <a:cs typeface="Helvetica Neue"/>
                <a:sym typeface="Helvetica Neue"/>
              </a:rPr>
              <a:t>Генетические алгоритмы (ГА) </a:t>
            </a:r>
            <a: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  <a:t>— </a:t>
            </a:r>
            <a:b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  <a:t>это “</a:t>
            </a:r>
            <a:r>
              <a:rPr b="1" lang="en-US" sz="5000">
                <a:solidFill>
                  <a:srgbClr val="FE694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умный</a:t>
            </a:r>
            <a: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  <a:t>” брутфорс, где перебор </a:t>
            </a:r>
            <a:b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  <a:t>оптимизируется через эволюцию.</a:t>
            </a:r>
            <a:endParaRPr sz="5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000">
                <a:solidFill>
                  <a:srgbClr val="7B4C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Пример</a:t>
            </a:r>
            <a: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  <a:t>: Взлом AES не полным </a:t>
            </a:r>
            <a:b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  <a:t>перебором, а через “скрещивание” </a:t>
            </a:r>
            <a:b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5000">
                <a:latin typeface="Helvetica Neue"/>
                <a:ea typeface="Helvetica Neue"/>
                <a:cs typeface="Helvetica Neue"/>
                <a:sym typeface="Helvetica Neue"/>
              </a:rPr>
              <a:t>перспективных ключей.</a:t>
            </a:r>
            <a:endParaRPr sz="5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421" name="Google Shape;421;p46"/>
          <p:cNvPicPr preferRelativeResize="0"/>
          <p:nvPr/>
        </p:nvPicPr>
        <p:blipFill rotWithShape="1">
          <a:blip r:embed="rId3">
            <a:alphaModFix/>
          </a:blip>
          <a:srcRect b="1521" l="0" r="0" t="1004"/>
          <a:stretch/>
        </p:blipFill>
        <p:spPr>
          <a:xfrm>
            <a:off x="14101025" y="1735675"/>
            <a:ext cx="8839925" cy="10708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47"/>
          <p:cNvSpPr txBox="1"/>
          <p:nvPr>
            <p:ph idx="1" type="body"/>
          </p:nvPr>
        </p:nvSpPr>
        <p:spPr>
          <a:xfrm>
            <a:off x="598513" y="2700000"/>
            <a:ext cx="22734000" cy="33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Есть проблема пространства</a:t>
            </a:r>
            <a:endParaRPr/>
          </a:p>
        </p:txBody>
      </p:sp>
      <p:sp>
        <p:nvSpPr>
          <p:cNvPr id="427" name="Google Shape;427;p47"/>
          <p:cNvSpPr/>
          <p:nvPr/>
        </p:nvSpPr>
        <p:spPr>
          <a:xfrm>
            <a:off x="829416" y="109566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28" name="Google Shape;428;p47"/>
          <p:cNvSpPr txBox="1"/>
          <p:nvPr/>
        </p:nvSpPr>
        <p:spPr>
          <a:xfrm>
            <a:off x="1429796" y="11273043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47"/>
          <p:cNvSpPr/>
          <p:nvPr/>
        </p:nvSpPr>
        <p:spPr>
          <a:xfrm>
            <a:off x="13414903" y="60863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30" name="Google Shape;430;p47"/>
          <p:cNvSpPr txBox="1"/>
          <p:nvPr/>
        </p:nvSpPr>
        <p:spPr>
          <a:xfrm>
            <a:off x="13992575" y="6427412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1" name="Google Shape;431;p47"/>
          <p:cNvSpPr/>
          <p:nvPr/>
        </p:nvSpPr>
        <p:spPr>
          <a:xfrm>
            <a:off x="21302789" y="44475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32" name="Google Shape;432;p47"/>
          <p:cNvSpPr txBox="1"/>
          <p:nvPr/>
        </p:nvSpPr>
        <p:spPr>
          <a:xfrm>
            <a:off x="21845374" y="4762809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47"/>
          <p:cNvSpPr/>
          <p:nvPr/>
        </p:nvSpPr>
        <p:spPr>
          <a:xfrm>
            <a:off x="18063879" y="10037226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34" name="Google Shape;434;p47"/>
          <p:cNvSpPr txBox="1"/>
          <p:nvPr/>
        </p:nvSpPr>
        <p:spPr>
          <a:xfrm>
            <a:off x="18603369" y="10378249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5" name="Google Shape;435;p47" title="2KAk.gif"/>
          <p:cNvPicPr preferRelativeResize="0"/>
          <p:nvPr/>
        </p:nvPicPr>
        <p:blipFill rotWithShape="1">
          <a:blip r:embed="rId3">
            <a:alphaModFix/>
          </a:blip>
          <a:srcRect b="0" l="26875" r="29632" t="0"/>
          <a:stretch/>
        </p:blipFill>
        <p:spPr>
          <a:xfrm>
            <a:off x="6178550" y="7641075"/>
            <a:ext cx="4956300" cy="4877400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47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8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42" name="Google Shape;442;p48"/>
          <p:cNvSpPr txBox="1"/>
          <p:nvPr>
            <p:ph idx="1" type="body"/>
          </p:nvPr>
        </p:nvSpPr>
        <p:spPr>
          <a:xfrm>
            <a:off x="699116" y="1554618"/>
            <a:ext cx="13203000" cy="15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Идемпотентные </a:t>
            </a:r>
            <a:br>
              <a:rPr lang="en-US"/>
            </a:br>
            <a:r>
              <a:rPr lang="en-US"/>
              <a:t>генетические алгоритмы: </a:t>
            </a:r>
            <a:endParaRPr/>
          </a:p>
        </p:txBody>
      </p:sp>
      <p:sp>
        <p:nvSpPr>
          <p:cNvPr id="443" name="Google Shape;443;p48"/>
          <p:cNvSpPr txBox="1"/>
          <p:nvPr>
            <p:ph idx="2" type="body"/>
          </p:nvPr>
        </p:nvSpPr>
        <p:spPr>
          <a:xfrm>
            <a:off x="699120" y="5410575"/>
            <a:ext cx="11637300" cy="47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800"/>
              <a:t>Проблема</a:t>
            </a:r>
            <a:r>
              <a:rPr lang="en-US" sz="3800"/>
              <a:t>: Как гарантировать, </a:t>
            </a:r>
            <a:br>
              <a:rPr lang="en-US" sz="3800"/>
            </a:br>
            <a:r>
              <a:rPr lang="en-US" sz="3800"/>
              <a:t>что генетический алгоритм:</a:t>
            </a:r>
            <a:endParaRPr sz="3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800"/>
          </a:p>
          <a:p>
            <a:pPr indent="-469900" lvl="0" marL="457200" rtl="0" algn="l">
              <a:spcBef>
                <a:spcPts val="0"/>
              </a:spcBef>
              <a:spcAft>
                <a:spcPts val="0"/>
              </a:spcAft>
              <a:buSzPts val="3800"/>
              <a:buChar char="●"/>
            </a:pPr>
            <a:r>
              <a:rPr lang="en-US" sz="3800"/>
              <a:t>Даст одинаковый результат при одинаковых входных данных.</a:t>
            </a:r>
            <a:endParaRPr sz="3800"/>
          </a:p>
          <a:p>
            <a:pPr indent="-469900" lvl="0" marL="457200" rtl="0" algn="l">
              <a:spcBef>
                <a:spcPts val="0"/>
              </a:spcBef>
              <a:spcAft>
                <a:spcPts val="0"/>
              </a:spcAft>
              <a:buSzPts val="3800"/>
              <a:buChar char="●"/>
            </a:pPr>
            <a:r>
              <a:rPr lang="en-US" sz="3800"/>
              <a:t>Не мутирует состояние на бекенде.</a:t>
            </a:r>
            <a:endParaRPr sz="3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800"/>
              <a:t>Решение</a:t>
            </a:r>
            <a:r>
              <a:rPr lang="en-US" sz="3800"/>
              <a:t>: ФП + строгие параметры ГА.</a:t>
            </a:r>
            <a:endParaRPr sz="3800"/>
          </a:p>
        </p:txBody>
      </p:sp>
      <p:sp>
        <p:nvSpPr>
          <p:cNvPr id="444" name="Google Shape;444;p48"/>
          <p:cNvSpPr txBox="1"/>
          <p:nvPr>
            <p:ph idx="8" type="body"/>
          </p:nvPr>
        </p:nvSpPr>
        <p:spPr>
          <a:xfrm>
            <a:off x="699125" y="4126125"/>
            <a:ext cx="95625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US"/>
              <a:t>Настройка → Шифрование → Гарантии</a:t>
            </a:r>
            <a:endParaRPr/>
          </a:p>
        </p:txBody>
      </p:sp>
      <p:sp>
        <p:nvSpPr>
          <p:cNvPr id="445" name="Google Shape;445;p48"/>
          <p:cNvSpPr txBox="1"/>
          <p:nvPr>
            <p:ph idx="9" type="body"/>
          </p:nvPr>
        </p:nvSpPr>
        <p:spPr>
          <a:xfrm>
            <a:off x="699125" y="10820025"/>
            <a:ext cx="108537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4800">
                <a:solidFill>
                  <a:srgbClr val="7B4CFF"/>
                </a:solidFill>
              </a:rPr>
              <a:t>GA (params) → AlwaysSameOutput</a:t>
            </a:r>
            <a:endParaRPr sz="4800">
              <a:solidFill>
                <a:srgbClr val="7B4CFF"/>
              </a:solidFill>
            </a:endParaRPr>
          </a:p>
        </p:txBody>
      </p:sp>
      <p:pic>
        <p:nvPicPr>
          <p:cNvPr id="446" name="Google Shape;446;p48"/>
          <p:cNvPicPr preferRelativeResize="0"/>
          <p:nvPr/>
        </p:nvPicPr>
        <p:blipFill rotWithShape="1">
          <a:blip r:embed="rId3">
            <a:alphaModFix/>
          </a:blip>
          <a:srcRect b="8299" l="0" r="0" t="0"/>
          <a:stretch/>
        </p:blipFill>
        <p:spPr>
          <a:xfrm>
            <a:off x="14328133" y="2851088"/>
            <a:ext cx="8587092" cy="832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49"/>
          <p:cNvSpPr txBox="1"/>
          <p:nvPr>
            <p:ph idx="1" type="body"/>
          </p:nvPr>
        </p:nvSpPr>
        <p:spPr>
          <a:xfrm>
            <a:off x="615925" y="3972875"/>
            <a:ext cx="10722000" cy="45252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/>
              <a:t>Вы знаете AES, но </a:t>
            </a:r>
            <a:r>
              <a:rPr b="1" lang="en-US" sz="3600">
                <a:solidFill>
                  <a:srgbClr val="FE6948"/>
                </a:solidFill>
              </a:rPr>
              <a:t>GA </a:t>
            </a:r>
            <a:r>
              <a:rPr lang="en-US" sz="3600"/>
              <a:t>— </a:t>
            </a:r>
            <a:br>
              <a:rPr lang="en-US" sz="3600"/>
            </a:br>
            <a:r>
              <a:rPr lang="en-US" sz="3600"/>
              <a:t>это</a:t>
            </a:r>
            <a:r>
              <a:rPr b="1" lang="en-US" sz="3600"/>
              <a:t> </a:t>
            </a:r>
            <a:r>
              <a:rPr b="1" lang="en-US" sz="3600">
                <a:solidFill>
                  <a:srgbClr val="7B4CFF"/>
                </a:solidFill>
              </a:rPr>
              <a:t>“криптография с эволюцией”</a:t>
            </a:r>
            <a:r>
              <a:rPr lang="en-US" sz="3600"/>
              <a:t>:</a:t>
            </a:r>
            <a:endParaRPr sz="3600"/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-4572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</a:pPr>
            <a:r>
              <a:rPr b="1" lang="en-US" sz="3600">
                <a:solidFill>
                  <a:srgbClr val="30E973"/>
                </a:solidFill>
              </a:rPr>
              <a:t>Ключ </a:t>
            </a:r>
            <a:r>
              <a:rPr lang="en-US" sz="3600"/>
              <a:t>= параметры ГА (популяция, мутация).</a:t>
            </a:r>
            <a:endParaRPr sz="3600"/>
          </a:p>
          <a:p>
            <a:pPr indent="-457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</a:pPr>
            <a:r>
              <a:rPr b="1" lang="en-US" sz="3600">
                <a:solidFill>
                  <a:srgbClr val="7B4CFF"/>
                </a:solidFill>
              </a:rPr>
              <a:t>Шифрование </a:t>
            </a:r>
            <a:r>
              <a:rPr lang="en-US" sz="3600"/>
              <a:t>= итеративный GA, </a:t>
            </a:r>
            <a:br>
              <a:rPr lang="en-US" sz="3600"/>
            </a:br>
            <a:r>
              <a:rPr lang="en-US" sz="3600"/>
              <a:t>где результат — это N-ое поколение.</a:t>
            </a:r>
            <a:endParaRPr sz="3600"/>
          </a:p>
        </p:txBody>
      </p:sp>
      <p:sp>
        <p:nvSpPr>
          <p:cNvPr id="452" name="Google Shape;452;p49"/>
          <p:cNvSpPr txBox="1"/>
          <p:nvPr>
            <p:ph idx="4" type="body"/>
          </p:nvPr>
        </p:nvSpPr>
        <p:spPr>
          <a:xfrm>
            <a:off x="598525" y="1632575"/>
            <a:ext cx="11412600" cy="156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E6948"/>
                </a:solidFill>
              </a:rPr>
              <a:t>GA + ФП</a:t>
            </a:r>
            <a:r>
              <a:rPr lang="en-US"/>
              <a:t> = Отложенное шифрование </a:t>
            </a:r>
            <a:r>
              <a:rPr lang="en-US">
                <a:solidFill>
                  <a:srgbClr val="FE6948"/>
                </a:solidFill>
              </a:rPr>
              <a:t>без боли</a:t>
            </a:r>
            <a:endParaRPr>
              <a:solidFill>
                <a:srgbClr val="FE6948"/>
              </a:solidFill>
            </a:endParaRPr>
          </a:p>
        </p:txBody>
      </p:sp>
      <p:sp>
        <p:nvSpPr>
          <p:cNvPr id="453" name="Google Shape;453;p49"/>
          <p:cNvSpPr/>
          <p:nvPr/>
        </p:nvSpPr>
        <p:spPr>
          <a:xfrm>
            <a:off x="13212650" y="1090625"/>
            <a:ext cx="9563400" cy="2495700"/>
          </a:xfrm>
          <a:prstGeom prst="roundRect">
            <a:avLst>
              <a:gd fmla="val 16667" name="adj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Параметры ГА  </a:t>
            </a:r>
            <a:endParaRPr b="1"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seed: Int                           -- Фиксирует случайность 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populationSize: Int           -- Число кандидатов 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mutationRate: Float         -- Вероятность мутации 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fitnessFn: Gene → Float  -- Критерий "качества" гена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54" name="Google Shape;454;p49"/>
          <p:cNvSpPr/>
          <p:nvPr/>
        </p:nvSpPr>
        <p:spPr>
          <a:xfrm>
            <a:off x="13212650" y="4162250"/>
            <a:ext cx="9563400" cy="1905900"/>
          </a:xfrm>
          <a:prstGeom prst="roundRect">
            <a:avLst>
              <a:gd fmla="val 16667" name="adj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Инициализация</a:t>
            </a:r>
            <a:endParaRPr b="1"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Создать N случайных генов (на основе seed)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55" name="Google Shape;455;p49"/>
          <p:cNvSpPr/>
          <p:nvPr/>
        </p:nvSpPr>
        <p:spPr>
          <a:xfrm>
            <a:off x="13212650" y="6644075"/>
            <a:ext cx="9563400" cy="3516600"/>
          </a:xfrm>
          <a:prstGeom prst="roundRect">
            <a:avLst>
              <a:gd fmla="val 16667" name="adj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Эволюция (поколения)  </a:t>
            </a:r>
            <a:endParaRPr b="1"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b="1"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1. Селекция:            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-- Отбор топ-10% генов по fitnessFn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</a:t>
            </a: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filter (population, fitnessFn) 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2. Кроссовер:            -- Скрещивание родителей   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map (parents → crossover(parent1, parent2))   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3. Мутация:              -- Случайные изменения  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map (genes → mutate(gene, mutationRate, seed)) </a:t>
            </a:r>
            <a:endParaRPr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56" name="Google Shape;456;p49"/>
          <p:cNvSpPr/>
          <p:nvPr/>
        </p:nvSpPr>
        <p:spPr>
          <a:xfrm>
            <a:off x="13212650" y="10736600"/>
            <a:ext cx="9563400" cy="2242800"/>
          </a:xfrm>
          <a:prstGeom prst="roundRect">
            <a:avLst>
              <a:gd fmla="val 16667" name="adj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Условие остановки </a:t>
            </a:r>
            <a:endParaRPr b="1"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generations ≥ maxGenerations? → ✅ </a:t>
            </a:r>
            <a:r>
              <a:rPr b="1" lang="en-US" sz="2400">
                <a:solidFill>
                  <a:srgbClr val="FE694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Результат </a:t>
            </a:r>
            <a:endParaRPr b="1" sz="2400">
              <a:solidFill>
                <a:srgbClr val="FE694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457" name="Google Shape;457;p49"/>
          <p:cNvCxnSpPr>
            <a:endCxn id="454" idx="0"/>
          </p:cNvCxnSpPr>
          <p:nvPr/>
        </p:nvCxnSpPr>
        <p:spPr>
          <a:xfrm flipH="1">
            <a:off x="17994350" y="3607250"/>
            <a:ext cx="21000" cy="5550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8" name="Google Shape;458;p49"/>
          <p:cNvCxnSpPr>
            <a:endCxn id="455" idx="0"/>
          </p:cNvCxnSpPr>
          <p:nvPr/>
        </p:nvCxnSpPr>
        <p:spPr>
          <a:xfrm flipH="1">
            <a:off x="17994350" y="6061175"/>
            <a:ext cx="21000" cy="5829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9" name="Google Shape;459;p49"/>
          <p:cNvCxnSpPr>
            <a:endCxn id="456" idx="0"/>
          </p:cNvCxnSpPr>
          <p:nvPr/>
        </p:nvCxnSpPr>
        <p:spPr>
          <a:xfrm flipH="1">
            <a:off x="17994350" y="10171700"/>
            <a:ext cx="21000" cy="5649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460" name="Google Shape;460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2276" y="8713075"/>
            <a:ext cx="7021799" cy="7021799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49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50"/>
          <p:cNvSpPr txBox="1"/>
          <p:nvPr>
            <p:ph idx="1" type="body"/>
          </p:nvPr>
        </p:nvSpPr>
        <p:spPr>
          <a:xfrm>
            <a:off x="-1" y="11466525"/>
            <a:ext cx="24384000" cy="831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/>
              <a:t>encrypt(data) = </a:t>
            </a:r>
            <a:r>
              <a:rPr b="1" lang="en-US" sz="4800">
                <a:solidFill>
                  <a:srgbClr val="FE6948"/>
                </a:solidFill>
              </a:rPr>
              <a:t>GA</a:t>
            </a:r>
            <a:r>
              <a:rPr b="1" lang="en-US" sz="4800"/>
              <a:t>(params, data, generations=n)</a:t>
            </a:r>
            <a:endParaRPr b="1" sz="4800"/>
          </a:p>
        </p:txBody>
      </p:sp>
      <p:sp>
        <p:nvSpPr>
          <p:cNvPr id="467" name="Google Shape;467;p50"/>
          <p:cNvSpPr txBox="1"/>
          <p:nvPr>
            <p:ph idx="3" type="body"/>
          </p:nvPr>
        </p:nvSpPr>
        <p:spPr>
          <a:xfrm>
            <a:off x="610233" y="3255525"/>
            <a:ext cx="7708200" cy="646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/>
              <a:t>(для тех, кто не в теме)👍</a:t>
            </a:r>
            <a:endParaRPr b="0" i="1"/>
          </a:p>
        </p:txBody>
      </p:sp>
      <p:sp>
        <p:nvSpPr>
          <p:cNvPr id="468" name="Google Shape;468;p50"/>
          <p:cNvSpPr txBox="1"/>
          <p:nvPr>
            <p:ph idx="4" type="body"/>
          </p:nvPr>
        </p:nvSpPr>
        <p:spPr>
          <a:xfrm>
            <a:off x="598525" y="1632575"/>
            <a:ext cx="11412600" cy="826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E6948"/>
                </a:solidFill>
              </a:rPr>
              <a:t>GA</a:t>
            </a:r>
            <a:r>
              <a:rPr lang="en-US"/>
              <a:t> как функция </a:t>
            </a:r>
            <a:endParaRPr/>
          </a:p>
        </p:txBody>
      </p:sp>
      <p:sp>
        <p:nvSpPr>
          <p:cNvPr id="469" name="Google Shape;469;p50"/>
          <p:cNvSpPr txBox="1"/>
          <p:nvPr/>
        </p:nvSpPr>
        <p:spPr>
          <a:xfrm>
            <a:off x="4207575" y="7079238"/>
            <a:ext cx="21627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👩 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Alice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470" name="Google Shape;470;p50"/>
          <p:cNvSpPr txBox="1"/>
          <p:nvPr/>
        </p:nvSpPr>
        <p:spPr>
          <a:xfrm>
            <a:off x="18013727" y="7079238"/>
            <a:ext cx="21627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👨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Bob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471" name="Google Shape;471;p50"/>
          <p:cNvSpPr txBox="1"/>
          <p:nvPr/>
        </p:nvSpPr>
        <p:spPr>
          <a:xfrm>
            <a:off x="9842695" y="5809000"/>
            <a:ext cx="4698600" cy="301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populationSize, mutationRate, crossoverType, seed.</a:t>
            </a:r>
            <a:endParaRPr sz="4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cxnSp>
        <p:nvCxnSpPr>
          <p:cNvPr id="472" name="Google Shape;472;p50"/>
          <p:cNvCxnSpPr>
            <a:endCxn id="469" idx="3"/>
          </p:cNvCxnSpPr>
          <p:nvPr/>
        </p:nvCxnSpPr>
        <p:spPr>
          <a:xfrm flipH="1">
            <a:off x="6370275" y="6656238"/>
            <a:ext cx="3463500" cy="1284900"/>
          </a:xfrm>
          <a:prstGeom prst="curvedConnector3">
            <a:avLst>
              <a:gd fmla="val 50000" name="adj1"/>
            </a:avLst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73" name="Google Shape;473;p50"/>
          <p:cNvCxnSpPr>
            <a:endCxn id="470" idx="1"/>
          </p:cNvCxnSpPr>
          <p:nvPr/>
        </p:nvCxnSpPr>
        <p:spPr>
          <a:xfrm>
            <a:off x="14585627" y="6656238"/>
            <a:ext cx="3428100" cy="1284900"/>
          </a:xfrm>
          <a:prstGeom prst="curvedConnector3">
            <a:avLst>
              <a:gd fmla="val 50000" name="adj1"/>
            </a:avLst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74" name="Google Shape;474;p50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51"/>
          <p:cNvSpPr txBox="1"/>
          <p:nvPr/>
        </p:nvSpPr>
        <p:spPr>
          <a:xfrm>
            <a:off x="13403275" y="3144875"/>
            <a:ext cx="11133300" cy="215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latin typeface="Helvetica Neue"/>
                <a:ea typeface="Helvetica Neue"/>
                <a:cs typeface="Helvetica Neue"/>
                <a:sym typeface="Helvetica Neue"/>
              </a:rPr>
              <a:t>Энтропия ключа ≥ 256 бит:</a:t>
            </a:r>
            <a:endParaRPr b="1" sz="3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Размер популяции = 1 000 000 ключей.</a:t>
            </a:r>
            <a:endParaRPr sz="3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Длина каждого ключа = 256 бит.</a:t>
            </a:r>
            <a:endParaRPr sz="3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E694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Итоговая сложность:</a:t>
            </a:r>
            <a:r>
              <a:rPr b="1" lang="en-US" sz="3200"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log₂(1 000 000 × 2²⁵⁶) ≈ 256 бит.</a:t>
            </a:r>
            <a:endParaRPr sz="3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80" name="Google Shape;480;p51"/>
          <p:cNvSpPr txBox="1"/>
          <p:nvPr>
            <p:ph idx="4" type="body"/>
          </p:nvPr>
        </p:nvSpPr>
        <p:spPr>
          <a:xfrm>
            <a:off x="598525" y="1632575"/>
            <a:ext cx="11412600" cy="826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7B4CFF"/>
                </a:solidFill>
              </a:rPr>
              <a:t>AES </a:t>
            </a:r>
            <a:r>
              <a:rPr lang="en-US"/>
              <a:t>vs. </a:t>
            </a:r>
            <a:r>
              <a:rPr lang="en-US">
                <a:solidFill>
                  <a:srgbClr val="FE6948"/>
                </a:solidFill>
              </a:rPr>
              <a:t>GA</a:t>
            </a:r>
            <a:r>
              <a:rPr lang="en-US"/>
              <a:t>: Кто кого?</a:t>
            </a:r>
            <a:endParaRPr/>
          </a:p>
        </p:txBody>
      </p:sp>
      <p:graphicFrame>
        <p:nvGraphicFramePr>
          <p:cNvPr id="481" name="Google Shape;481;p51"/>
          <p:cNvGraphicFramePr/>
          <p:nvPr/>
        </p:nvGraphicFramePr>
        <p:xfrm>
          <a:off x="685075" y="3358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{ED3EB3C4-532A-4BB5-A2DC-945C6C892E55}</a:tableStyleId>
              </a:tblPr>
              <a:tblGrid>
                <a:gridCol w="3883800"/>
                <a:gridCol w="3883800"/>
                <a:gridCol w="38838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3000">
                          <a:solidFill>
                            <a:srgbClr val="7B4CFF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AES-256</a:t>
                      </a:r>
                      <a:endParaRPr b="1" sz="3000">
                        <a:solidFill>
                          <a:srgbClr val="7B4CFF"/>
                        </a:solidFill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3000">
                          <a:solidFill>
                            <a:srgbClr val="FE6948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GA + ФП</a:t>
                      </a:r>
                      <a:endParaRPr b="1" sz="3000">
                        <a:solidFill>
                          <a:srgbClr val="FE6948"/>
                        </a:solidFill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Стойкость</a:t>
                      </a:r>
                      <a:endParaRPr b="1"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10¹⁷⁷ вариантов</a:t>
                      </a:r>
                      <a:endParaRPr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Зависит от params</a:t>
                      </a:r>
                      <a:endParaRPr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Гибкость</a:t>
                      </a:r>
                      <a:endParaRPr b="1"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Фиксированный</a:t>
                      </a:r>
                      <a:endParaRPr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Настраиваемый (популяция,мутаци</a:t>
                      </a: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и</a:t>
                      </a: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)</a:t>
                      </a:r>
                      <a:endParaRPr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Идемпотентность</a:t>
                      </a:r>
                      <a:endParaRPr b="1"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Да</a:t>
                      </a:r>
                      <a:endParaRPr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Да (если seed фиксирован)</a:t>
                      </a:r>
                      <a:endParaRPr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Применение</a:t>
                      </a:r>
                      <a:endParaRPr b="1"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Банки, VPN</a:t>
                      </a:r>
                      <a:endParaRPr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000"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Web3, P2P, отложенное шифрование</a:t>
                      </a:r>
                      <a:endParaRPr sz="3000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82" name="Google Shape;482;p51"/>
          <p:cNvSpPr txBox="1"/>
          <p:nvPr/>
        </p:nvSpPr>
        <p:spPr>
          <a:xfrm>
            <a:off x="685075" y="9095325"/>
            <a:ext cx="10898700" cy="38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FE694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Когда GA лучше?</a:t>
            </a:r>
            <a:endParaRPr b="1"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SzPts val="3000"/>
              <a:buFont typeface="Helvetica Neue"/>
              <a:buChar char="●"/>
            </a:pP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Нужен контроль над процессом </a:t>
            </a:r>
            <a:b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(например, остановка на N-ом поколении).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SzPts val="3000"/>
              <a:buFont typeface="Helvetica Neue"/>
              <a:buChar char="●"/>
            </a:pP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Данные зависят от контекста (сетевые задержки, TTL).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7B4C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Когда AES лучше?</a:t>
            </a:r>
            <a:endParaRPr b="1"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SzPts val="3000"/>
              <a:buFont typeface="Helvetica Neue"/>
              <a:buChar char="●"/>
            </a:pP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Требуется стандартизированная защита </a:t>
            </a:r>
            <a:b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(например, платежи).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483" name="Google Shape;483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1294135">
            <a:off x="10694221" y="10313306"/>
            <a:ext cx="4062363" cy="1719287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51"/>
          <p:cNvSpPr txBox="1"/>
          <p:nvPr/>
        </p:nvSpPr>
        <p:spPr>
          <a:xfrm>
            <a:off x="14088200" y="10296825"/>
            <a:ext cx="62814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А что если я хочу чтобы </a:t>
            </a:r>
            <a:r>
              <a:rPr b="1" lang="en-US" sz="3200">
                <a:solidFill>
                  <a:srgbClr val="FE694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GA </a:t>
            </a: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соответствовал</a:t>
            </a: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1" lang="en-US" sz="3200">
                <a:solidFill>
                  <a:srgbClr val="7B4C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AES-256</a:t>
            </a: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 ?</a:t>
            </a:r>
            <a:endParaRPr b="1" sz="3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85" name="Google Shape;485;p51"/>
          <p:cNvSpPr txBox="1"/>
          <p:nvPr/>
        </p:nvSpPr>
        <p:spPr>
          <a:xfrm>
            <a:off x="13354450" y="5584750"/>
            <a:ext cx="111333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latin typeface="Helvetica Neue"/>
                <a:ea typeface="Helvetica Neue"/>
                <a:cs typeface="Helvetica Neue"/>
                <a:sym typeface="Helvetica Neue"/>
              </a:rPr>
              <a:t>Fitness-функция:</a:t>
            </a:r>
            <a:endParaRPr b="1" sz="3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30E97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Пример:</a:t>
            </a: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 fitness(key) = (SHA3(key) == target_hash).</a:t>
            </a:r>
            <a:endParaRPr sz="3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86" name="Google Shape;486;p51"/>
          <p:cNvSpPr txBox="1"/>
          <p:nvPr/>
        </p:nvSpPr>
        <p:spPr>
          <a:xfrm>
            <a:off x="13403275" y="7031350"/>
            <a:ext cx="11133300" cy="215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latin typeface="Helvetica Neue"/>
                <a:ea typeface="Helvetica Neue"/>
                <a:cs typeface="Helvetica Neue"/>
                <a:sym typeface="Helvetica Neue"/>
              </a:rPr>
              <a:t>Параметры алгоритма:</a:t>
            </a:r>
            <a:endParaRPr b="1" sz="3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seed, mutation_rate, crossover_type — часть ключа.</a:t>
            </a:r>
            <a:endParaRPr sz="32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30E97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Пример:</a:t>
            </a:r>
            <a:r>
              <a:rPr lang="en-US" sz="3200">
                <a:latin typeface="Helvetica Neue"/>
                <a:ea typeface="Helvetica Neue"/>
                <a:cs typeface="Helvetica Neue"/>
                <a:sym typeface="Helvetica Neue"/>
              </a:rPr>
              <a:t> params = {seed: 42, mutation: "flip_0.1%", crossover: "SHA3-based"}.</a:t>
            </a:r>
            <a:endParaRPr sz="3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487" name="Google Shape;487;p5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9173925" y="5540300"/>
            <a:ext cx="7102949" cy="168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51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52"/>
          <p:cNvSpPr txBox="1"/>
          <p:nvPr>
            <p:ph idx="3" type="body"/>
          </p:nvPr>
        </p:nvSpPr>
        <p:spPr>
          <a:xfrm>
            <a:off x="610241" y="3255525"/>
            <a:ext cx="11412600" cy="12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E6948"/>
                </a:solidFill>
              </a:rPr>
              <a:t>GA </a:t>
            </a:r>
            <a:r>
              <a:rPr lang="en-US"/>
              <a:t>сокращает пространство за счет </a:t>
            </a:r>
            <a:r>
              <a:rPr lang="en-US">
                <a:solidFill>
                  <a:srgbClr val="7B4CFF"/>
                </a:solidFill>
              </a:rPr>
              <a:t>«эволюции»</a:t>
            </a:r>
            <a:r>
              <a:rPr lang="en-US"/>
              <a:t>, а не грубой силы</a:t>
            </a:r>
            <a:endParaRPr/>
          </a:p>
        </p:txBody>
      </p:sp>
      <p:sp>
        <p:nvSpPr>
          <p:cNvPr id="494" name="Google Shape;494;p52"/>
          <p:cNvSpPr txBox="1"/>
          <p:nvPr>
            <p:ph idx="4" type="body"/>
          </p:nvPr>
        </p:nvSpPr>
        <p:spPr>
          <a:xfrm>
            <a:off x="598526" y="1632575"/>
            <a:ext cx="11412600" cy="826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Как </a:t>
            </a:r>
            <a:r>
              <a:rPr lang="en-US">
                <a:solidFill>
                  <a:srgbClr val="FE6948"/>
                </a:solidFill>
              </a:rPr>
              <a:t>GA </a:t>
            </a:r>
            <a:r>
              <a:rPr lang="en-US"/>
              <a:t>все находит?</a:t>
            </a:r>
            <a:endParaRPr/>
          </a:p>
        </p:txBody>
      </p:sp>
      <p:sp>
        <p:nvSpPr>
          <p:cNvPr id="495" name="Google Shape;495;p52"/>
          <p:cNvSpPr txBox="1"/>
          <p:nvPr/>
        </p:nvSpPr>
        <p:spPr>
          <a:xfrm>
            <a:off x="610250" y="7253388"/>
            <a:ext cx="21627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👩 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Alice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496" name="Google Shape;496;p52"/>
          <p:cNvSpPr txBox="1"/>
          <p:nvPr/>
        </p:nvSpPr>
        <p:spPr>
          <a:xfrm>
            <a:off x="20403027" y="7253388"/>
            <a:ext cx="21627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👨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Bob</a:t>
            </a:r>
            <a:endParaRPr sz="50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497" name="Google Shape;497;p52"/>
          <p:cNvSpPr txBox="1"/>
          <p:nvPr/>
        </p:nvSpPr>
        <p:spPr>
          <a:xfrm>
            <a:off x="3974144" y="5804313"/>
            <a:ext cx="46986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🧬 Функция + Параметры</a:t>
            </a:r>
            <a:endParaRPr sz="4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cxnSp>
        <p:nvCxnSpPr>
          <p:cNvPr id="498" name="Google Shape;498;p52"/>
          <p:cNvCxnSpPr>
            <a:stCxn id="497" idx="1"/>
            <a:endCxn id="495" idx="3"/>
          </p:cNvCxnSpPr>
          <p:nvPr/>
        </p:nvCxnSpPr>
        <p:spPr>
          <a:xfrm flipH="1">
            <a:off x="2772944" y="6604713"/>
            <a:ext cx="1201200" cy="1510500"/>
          </a:xfrm>
          <a:prstGeom prst="curvedConnector3">
            <a:avLst>
              <a:gd fmla="val 50000" name="adj1"/>
            </a:avLst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99" name="Google Shape;499;p52"/>
          <p:cNvCxnSpPr>
            <a:stCxn id="500" idx="3"/>
            <a:endCxn id="496" idx="1"/>
          </p:cNvCxnSpPr>
          <p:nvPr/>
        </p:nvCxnSpPr>
        <p:spPr>
          <a:xfrm>
            <a:off x="19271157" y="6604725"/>
            <a:ext cx="1131900" cy="1510500"/>
          </a:xfrm>
          <a:prstGeom prst="curvedConnector3">
            <a:avLst>
              <a:gd fmla="val 49999" name="adj1"/>
            </a:avLst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501" name="Google Shape;501;p52"/>
          <p:cNvSpPr txBox="1"/>
          <p:nvPr/>
        </p:nvSpPr>
        <p:spPr>
          <a:xfrm>
            <a:off x="9873938" y="8530800"/>
            <a:ext cx="34281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Эволюция</a:t>
            </a:r>
            <a:endParaRPr sz="4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sp>
        <p:nvSpPr>
          <p:cNvPr id="500" name="Google Shape;500;p52"/>
          <p:cNvSpPr txBox="1"/>
          <p:nvPr/>
        </p:nvSpPr>
        <p:spPr>
          <a:xfrm>
            <a:off x="14572557" y="5804325"/>
            <a:ext cx="46986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600">
                <a:solidFill>
                  <a:srgbClr val="151515"/>
                </a:solidFill>
                <a:latin typeface="Bitter Medium"/>
                <a:ea typeface="Bitter Medium"/>
                <a:cs typeface="Bitter Medium"/>
                <a:sym typeface="Bitter Medium"/>
              </a:rPr>
              <a:t>🗝️ Ключ на N-поколении</a:t>
            </a:r>
            <a:endParaRPr sz="4600">
              <a:solidFill>
                <a:srgbClr val="151515"/>
              </a:solidFill>
              <a:latin typeface="Bitter Medium"/>
              <a:ea typeface="Bitter Medium"/>
              <a:cs typeface="Bitter Medium"/>
              <a:sym typeface="Bitter Medium"/>
            </a:endParaRPr>
          </a:p>
        </p:txBody>
      </p:sp>
      <p:cxnSp>
        <p:nvCxnSpPr>
          <p:cNvPr id="502" name="Google Shape;502;p52"/>
          <p:cNvCxnSpPr>
            <a:stCxn id="501" idx="1"/>
            <a:endCxn id="497" idx="3"/>
          </p:cNvCxnSpPr>
          <p:nvPr/>
        </p:nvCxnSpPr>
        <p:spPr>
          <a:xfrm rot="10800000">
            <a:off x="8672738" y="6604800"/>
            <a:ext cx="1201200" cy="2372400"/>
          </a:xfrm>
          <a:prstGeom prst="curvedConnector3">
            <a:avLst>
              <a:gd fmla="val 50000" name="adj1"/>
            </a:avLst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03" name="Google Shape;503;p52"/>
          <p:cNvCxnSpPr>
            <a:stCxn id="501" idx="3"/>
            <a:endCxn id="500" idx="1"/>
          </p:cNvCxnSpPr>
          <p:nvPr/>
        </p:nvCxnSpPr>
        <p:spPr>
          <a:xfrm flipH="1" rot="10800000">
            <a:off x="13302038" y="6604800"/>
            <a:ext cx="1270500" cy="2372400"/>
          </a:xfrm>
          <a:prstGeom prst="curvedConnector3">
            <a:avLst>
              <a:gd fmla="val 50001" name="adj1"/>
            </a:avLst>
          </a:prstGeom>
          <a:noFill/>
          <a:ln cap="flat" cmpd="sng" w="28575">
            <a:solidFill>
              <a:srgbClr val="151515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504" name="Google Shape;504;p52"/>
          <p:cNvSpPr txBox="1"/>
          <p:nvPr/>
        </p:nvSpPr>
        <p:spPr>
          <a:xfrm>
            <a:off x="598500" y="10340600"/>
            <a:ext cx="19181400" cy="269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>
                <a:latin typeface="Helvetica Neue"/>
                <a:ea typeface="Helvetica Neue"/>
                <a:cs typeface="Helvetica Neue"/>
                <a:sym typeface="Helvetica Neue"/>
              </a:rPr>
              <a:t>Почему </a:t>
            </a:r>
            <a:r>
              <a:rPr b="1" lang="en-US" sz="3400">
                <a:solidFill>
                  <a:srgbClr val="FE694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нельзя взломать</a:t>
            </a:r>
            <a:r>
              <a:rPr lang="en-US" sz="3400">
                <a:latin typeface="Helvetica Neue"/>
                <a:ea typeface="Helvetica Neue"/>
                <a:cs typeface="Helvetica Neue"/>
                <a:sym typeface="Helvetica Neue"/>
              </a:rPr>
              <a:t>:</a:t>
            </a:r>
            <a:endParaRPr sz="3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>
                <a:latin typeface="Helvetica Neue"/>
                <a:ea typeface="Helvetica Neue"/>
                <a:cs typeface="Helvetica Neue"/>
                <a:sym typeface="Helvetica Neue"/>
              </a:rPr>
              <a:t>🔢 </a:t>
            </a:r>
            <a:r>
              <a:rPr b="1" lang="en-US" sz="3400">
                <a:latin typeface="Helvetica Neue"/>
                <a:ea typeface="Helvetica Neue"/>
                <a:cs typeface="Helvetica Neue"/>
                <a:sym typeface="Helvetica Neue"/>
              </a:rPr>
              <a:t>Ключ на выходе: </a:t>
            </a:r>
            <a:r>
              <a:rPr lang="en-US" sz="3400">
                <a:latin typeface="Helvetica Neue"/>
                <a:ea typeface="Helvetica Neue"/>
                <a:cs typeface="Helvetica Neue"/>
                <a:sym typeface="Helvetica Neue"/>
              </a:rPr>
              <a:t>Миллиард символов (но это не строка, а результат вычислений).</a:t>
            </a:r>
            <a:endParaRPr sz="3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>
                <a:latin typeface="Helvetica Neue"/>
                <a:ea typeface="Helvetica Neue"/>
                <a:cs typeface="Helvetica Neue"/>
                <a:sym typeface="Helvetica Neue"/>
              </a:rPr>
              <a:t>🧩 </a:t>
            </a:r>
            <a:r>
              <a:rPr b="1" lang="en-US" sz="3400">
                <a:latin typeface="Helvetica Neue"/>
                <a:ea typeface="Helvetica Neue"/>
                <a:cs typeface="Helvetica Neue"/>
                <a:sym typeface="Helvetica Neue"/>
              </a:rPr>
              <a:t>Функция:</a:t>
            </a:r>
            <a:r>
              <a:rPr lang="en-US" sz="3400">
                <a:latin typeface="Helvetica Neue"/>
                <a:ea typeface="Helvetica Neue"/>
                <a:cs typeface="Helvetica Neue"/>
                <a:sym typeface="Helvetica Neue"/>
              </a:rPr>
              <a:t> Уникальна для сессии (можно встроить подпись).</a:t>
            </a:r>
            <a:endParaRPr sz="3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>
                <a:latin typeface="Helvetica Neue"/>
                <a:ea typeface="Helvetica Neue"/>
                <a:cs typeface="Helvetica Neue"/>
                <a:sym typeface="Helvetica Neue"/>
              </a:rPr>
              <a:t>⏳ </a:t>
            </a:r>
            <a:r>
              <a:rPr b="1" lang="en-US" sz="3400">
                <a:latin typeface="Helvetica Neue"/>
                <a:ea typeface="Helvetica Neue"/>
                <a:cs typeface="Helvetica Neue"/>
                <a:sym typeface="Helvetica Neue"/>
              </a:rPr>
              <a:t>Ленивость:</a:t>
            </a:r>
            <a:r>
              <a:rPr lang="en-US" sz="3400">
                <a:latin typeface="Helvetica Neue"/>
                <a:ea typeface="Helvetica Neue"/>
                <a:cs typeface="Helvetica Neue"/>
                <a:sym typeface="Helvetica Neue"/>
              </a:rPr>
              <a:t> Ключ "материализуется" только при необходимости.</a:t>
            </a:r>
            <a:endParaRPr sz="34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05" name="Google Shape;505;p52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9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53"/>
          <p:cNvSpPr txBox="1"/>
          <p:nvPr>
            <p:ph idx="1" type="body"/>
          </p:nvPr>
        </p:nvSpPr>
        <p:spPr>
          <a:xfrm>
            <a:off x="598513" y="2700000"/>
            <a:ext cx="227340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Итоги</a:t>
            </a:r>
            <a:endParaRPr/>
          </a:p>
        </p:txBody>
      </p:sp>
      <p:sp>
        <p:nvSpPr>
          <p:cNvPr id="511" name="Google Shape;511;p53"/>
          <p:cNvSpPr/>
          <p:nvPr/>
        </p:nvSpPr>
        <p:spPr>
          <a:xfrm>
            <a:off x="829416" y="109566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12" name="Google Shape;512;p53"/>
          <p:cNvSpPr txBox="1"/>
          <p:nvPr/>
        </p:nvSpPr>
        <p:spPr>
          <a:xfrm>
            <a:off x="1429796" y="11273043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53"/>
          <p:cNvSpPr/>
          <p:nvPr/>
        </p:nvSpPr>
        <p:spPr>
          <a:xfrm>
            <a:off x="17146278" y="88660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14" name="Google Shape;514;p53"/>
          <p:cNvSpPr txBox="1"/>
          <p:nvPr/>
        </p:nvSpPr>
        <p:spPr>
          <a:xfrm>
            <a:off x="17723950" y="9207037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53"/>
          <p:cNvSpPr/>
          <p:nvPr/>
        </p:nvSpPr>
        <p:spPr>
          <a:xfrm>
            <a:off x="13351114" y="6414276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16" name="Google Shape;516;p53"/>
          <p:cNvSpPr txBox="1"/>
          <p:nvPr/>
        </p:nvSpPr>
        <p:spPr>
          <a:xfrm>
            <a:off x="13922624" y="6703334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53"/>
          <p:cNvSpPr/>
          <p:nvPr/>
        </p:nvSpPr>
        <p:spPr>
          <a:xfrm>
            <a:off x="21440954" y="50143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18" name="Google Shape;518;p53"/>
          <p:cNvSpPr txBox="1"/>
          <p:nvPr/>
        </p:nvSpPr>
        <p:spPr>
          <a:xfrm>
            <a:off x="21980444" y="5355337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9" name="Google Shape;519;p53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pic>
        <p:nvPicPr>
          <p:cNvPr id="520" name="Google Shape;520;p53" title="tumblr_7bdc078b73e4ce1c88c44b386bcf8282_7c46cc19_500.gif"/>
          <p:cNvPicPr preferRelativeResize="0"/>
          <p:nvPr/>
        </p:nvPicPr>
        <p:blipFill rotWithShape="1">
          <a:blip r:embed="rId3">
            <a:alphaModFix/>
          </a:blip>
          <a:srcRect b="2658" l="14000" r="27592" t="1401"/>
          <a:stretch/>
        </p:blipFill>
        <p:spPr>
          <a:xfrm>
            <a:off x="5168775" y="5355325"/>
            <a:ext cx="5838474" cy="521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54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526" name="Google Shape;526;p54"/>
          <p:cNvSpPr txBox="1"/>
          <p:nvPr>
            <p:ph idx="1" type="body"/>
          </p:nvPr>
        </p:nvSpPr>
        <p:spPr>
          <a:xfrm>
            <a:off x="609255" y="1628153"/>
            <a:ext cx="8134200" cy="229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Мега крутое </a:t>
            </a:r>
            <a:br>
              <a:rPr lang="en-US"/>
            </a:br>
            <a:r>
              <a:rPr lang="en-US"/>
              <a:t>с генетическим алгоритмом</a:t>
            </a:r>
            <a:endParaRPr/>
          </a:p>
        </p:txBody>
      </p:sp>
      <p:sp>
        <p:nvSpPr>
          <p:cNvPr id="527" name="Google Shape;527;p54"/>
          <p:cNvSpPr txBox="1"/>
          <p:nvPr>
            <p:ph idx="2" type="body"/>
          </p:nvPr>
        </p:nvSpPr>
        <p:spPr>
          <a:xfrm>
            <a:off x="12824228" y="1635809"/>
            <a:ext cx="5115600" cy="15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Любое другое шифрование</a:t>
            </a:r>
            <a:endParaRPr/>
          </a:p>
        </p:txBody>
      </p:sp>
      <p:pic>
        <p:nvPicPr>
          <p:cNvPr descr="Изображение" id="528" name="Google Shape;528;p54"/>
          <p:cNvPicPr preferRelativeResize="0"/>
          <p:nvPr>
            <p:ph idx="3" type="pic"/>
          </p:nvPr>
        </p:nvPicPr>
        <p:blipFill rotWithShape="1">
          <a:blip r:embed="rId3">
            <a:alphaModFix/>
          </a:blip>
          <a:srcRect b="2435" l="8124" r="8124" t="2435"/>
          <a:stretch/>
        </p:blipFill>
        <p:spPr>
          <a:xfrm>
            <a:off x="20786904" y="1673294"/>
            <a:ext cx="2831636" cy="283167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529" name="Google Shape;529;p54"/>
          <p:cNvPicPr preferRelativeResize="0"/>
          <p:nvPr>
            <p:ph idx="4" type="pic"/>
          </p:nvPr>
        </p:nvPicPr>
        <p:blipFill rotWithShape="1">
          <a:blip r:embed="rId4">
            <a:alphaModFix/>
          </a:blip>
          <a:srcRect b="8165" l="14036" r="6301" t="1107"/>
          <a:stretch/>
        </p:blipFill>
        <p:spPr>
          <a:xfrm>
            <a:off x="8691643" y="1677709"/>
            <a:ext cx="2822709" cy="2822841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54"/>
          <p:cNvSpPr txBox="1"/>
          <p:nvPr>
            <p:ph idx="5" type="body"/>
          </p:nvPr>
        </p:nvSpPr>
        <p:spPr>
          <a:xfrm>
            <a:off x="1807623" y="4852346"/>
            <a:ext cx="6356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🧬 Эволюция ключей через поколения</a:t>
            </a:r>
            <a:endParaRPr/>
          </a:p>
        </p:txBody>
      </p:sp>
      <p:sp>
        <p:nvSpPr>
          <p:cNvPr id="531" name="Google Shape;531;p54"/>
          <p:cNvSpPr txBox="1"/>
          <p:nvPr>
            <p:ph idx="6" type="body"/>
          </p:nvPr>
        </p:nvSpPr>
        <p:spPr>
          <a:xfrm>
            <a:off x="14220575" y="4852200"/>
            <a:ext cx="6356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🔢 Жесткие мат. алгоритмы</a:t>
            </a:r>
            <a:endParaRPr/>
          </a:p>
        </p:txBody>
      </p:sp>
      <p:sp>
        <p:nvSpPr>
          <p:cNvPr id="532" name="Google Shape;532;p54"/>
          <p:cNvSpPr txBox="1"/>
          <p:nvPr>
            <p:ph idx="7" type="body"/>
          </p:nvPr>
        </p:nvSpPr>
        <p:spPr>
          <a:xfrm>
            <a:off x="1807625" y="7317150"/>
            <a:ext cx="7288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🔄 Кастомизация под задачу</a:t>
            </a:r>
            <a:endParaRPr/>
          </a:p>
        </p:txBody>
      </p:sp>
      <p:sp>
        <p:nvSpPr>
          <p:cNvPr id="533" name="Google Shape;533;p54"/>
          <p:cNvSpPr txBox="1"/>
          <p:nvPr>
            <p:ph idx="8" type="body"/>
          </p:nvPr>
        </p:nvSpPr>
        <p:spPr>
          <a:xfrm>
            <a:off x="14220575" y="7345767"/>
            <a:ext cx="6356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⚖️ Стандартизировано </a:t>
            </a:r>
            <a:endParaRPr/>
          </a:p>
        </p:txBody>
      </p:sp>
      <p:sp>
        <p:nvSpPr>
          <p:cNvPr id="534" name="Google Shape;534;p54"/>
          <p:cNvSpPr/>
          <p:nvPr/>
        </p:nvSpPr>
        <p:spPr>
          <a:xfrm>
            <a:off x="702247" y="494903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35" name="Google Shape;535;p54"/>
          <p:cNvSpPr/>
          <p:nvPr/>
        </p:nvSpPr>
        <p:spPr>
          <a:xfrm>
            <a:off x="702247" y="7317153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36" name="Google Shape;536;p54"/>
          <p:cNvSpPr/>
          <p:nvPr/>
        </p:nvSpPr>
        <p:spPr>
          <a:xfrm>
            <a:off x="12911180" y="494903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37" name="Google Shape;537;p54"/>
          <p:cNvSpPr/>
          <p:nvPr/>
        </p:nvSpPr>
        <p:spPr>
          <a:xfrm>
            <a:off x="12911180" y="7317153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38" name="Google Shape;538;p54"/>
          <p:cNvSpPr txBox="1"/>
          <p:nvPr>
            <p:ph idx="8" type="body"/>
          </p:nvPr>
        </p:nvSpPr>
        <p:spPr>
          <a:xfrm>
            <a:off x="14220575" y="9666225"/>
            <a:ext cx="8134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🚀 0.1 мс (AES) / 🐢 10 мс (RSA)</a:t>
            </a:r>
            <a:endParaRPr/>
          </a:p>
        </p:txBody>
      </p:sp>
      <p:sp>
        <p:nvSpPr>
          <p:cNvPr id="539" name="Google Shape;539;p54"/>
          <p:cNvSpPr/>
          <p:nvPr/>
        </p:nvSpPr>
        <p:spPr>
          <a:xfrm>
            <a:off x="12911180" y="9685269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40" name="Google Shape;540;p54"/>
          <p:cNvSpPr txBox="1"/>
          <p:nvPr>
            <p:ph idx="7" type="body"/>
          </p:nvPr>
        </p:nvSpPr>
        <p:spPr>
          <a:xfrm>
            <a:off x="1807623" y="9685269"/>
            <a:ext cx="6247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⏳ 1-5 сек (100k итераций)</a:t>
            </a:r>
            <a:endParaRPr/>
          </a:p>
        </p:txBody>
      </p:sp>
      <p:sp>
        <p:nvSpPr>
          <p:cNvPr id="541" name="Google Shape;541;p54"/>
          <p:cNvSpPr/>
          <p:nvPr/>
        </p:nvSpPr>
        <p:spPr>
          <a:xfrm>
            <a:off x="702247" y="9685269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42" name="Google Shape;542;p54"/>
          <p:cNvSpPr txBox="1"/>
          <p:nvPr>
            <p:ph idx="7" type="body"/>
          </p:nvPr>
        </p:nvSpPr>
        <p:spPr>
          <a:xfrm>
            <a:off x="1807623" y="12058323"/>
            <a:ext cx="6247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🧩 Параметры = ключ</a:t>
            </a:r>
            <a:endParaRPr/>
          </a:p>
        </p:txBody>
      </p:sp>
      <p:sp>
        <p:nvSpPr>
          <p:cNvPr id="543" name="Google Shape;543;p54"/>
          <p:cNvSpPr/>
          <p:nvPr/>
        </p:nvSpPr>
        <p:spPr>
          <a:xfrm>
            <a:off x="702247" y="1205338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44" name="Google Shape;544;p54"/>
          <p:cNvSpPr txBox="1"/>
          <p:nvPr>
            <p:ph idx="8" type="body"/>
          </p:nvPr>
        </p:nvSpPr>
        <p:spPr>
          <a:xfrm>
            <a:off x="14220575" y="12083600"/>
            <a:ext cx="10814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🔐 Секретный ключ / 🔄 Пары ключей</a:t>
            </a:r>
            <a:endParaRPr/>
          </a:p>
        </p:txBody>
      </p:sp>
      <p:sp>
        <p:nvSpPr>
          <p:cNvPr id="545" name="Google Shape;545;p54"/>
          <p:cNvSpPr/>
          <p:nvPr/>
        </p:nvSpPr>
        <p:spPr>
          <a:xfrm>
            <a:off x="12911180" y="1205338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9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55"/>
          <p:cNvSpPr txBox="1"/>
          <p:nvPr>
            <p:ph idx="1" type="body"/>
          </p:nvPr>
        </p:nvSpPr>
        <p:spPr>
          <a:xfrm>
            <a:off x="598526" y="4314925"/>
            <a:ext cx="13666200" cy="4470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AutoNum type="arabicPeriod"/>
            </a:pPr>
            <a:r>
              <a:rPr b="1" lang="en-US" sz="3600">
                <a:solidFill>
                  <a:srgbClr val="FE6948"/>
                </a:solidFill>
              </a:rPr>
              <a:t>GA</a:t>
            </a:r>
            <a:r>
              <a:rPr lang="en-US" sz="3600"/>
              <a:t>— это </a:t>
            </a:r>
            <a:r>
              <a:rPr b="1" lang="en-US" sz="3600">
                <a:solidFill>
                  <a:srgbClr val="7B4CFF"/>
                </a:solidFill>
              </a:rPr>
              <a:t>конфиг + генератор</a:t>
            </a:r>
            <a:r>
              <a:rPr lang="en-US" sz="3600"/>
              <a:t>, </a:t>
            </a:r>
            <a:br>
              <a:rPr lang="en-US" sz="3600"/>
            </a:br>
            <a:r>
              <a:rPr lang="en-US" sz="3600"/>
              <a:t>а не «волшебная коробка».</a:t>
            </a:r>
            <a:endParaRPr sz="36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-457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AutoNum type="arabicPeriod"/>
            </a:pPr>
            <a:r>
              <a:rPr lang="en-US" sz="3600"/>
              <a:t>Сложность взлома: </a:t>
            </a:r>
            <a:r>
              <a:rPr b="1" lang="en-US" sz="3600">
                <a:solidFill>
                  <a:srgbClr val="30E973"/>
                </a:solidFill>
              </a:rPr>
              <a:t>Зависит от параметров</a:t>
            </a:r>
            <a:r>
              <a:rPr lang="en-US" sz="3600"/>
              <a:t> </a:t>
            </a:r>
            <a:br>
              <a:rPr lang="en-US" sz="3600"/>
            </a:br>
            <a:r>
              <a:rPr lang="en-US" sz="3600"/>
              <a:t>(например, seed=42 → предсказуемо).</a:t>
            </a:r>
            <a:endParaRPr sz="3600"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-457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AutoNum type="arabicPeriod"/>
            </a:pPr>
            <a:r>
              <a:rPr lang="en-US" sz="3600"/>
              <a:t>Для Web3: GA + ФП = Децентрализованное доверие.</a:t>
            </a:r>
            <a:endParaRPr sz="3600"/>
          </a:p>
        </p:txBody>
      </p:sp>
      <p:sp>
        <p:nvSpPr>
          <p:cNvPr id="551" name="Google Shape;551;p55"/>
          <p:cNvSpPr txBox="1"/>
          <p:nvPr>
            <p:ph idx="4" type="body"/>
          </p:nvPr>
        </p:nvSpPr>
        <p:spPr>
          <a:xfrm>
            <a:off x="598525" y="1632575"/>
            <a:ext cx="11412600" cy="826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Что </a:t>
            </a:r>
            <a:r>
              <a:rPr lang="en-US">
                <a:solidFill>
                  <a:srgbClr val="FE6948"/>
                </a:solidFill>
              </a:rPr>
              <a:t>запомнить</a:t>
            </a:r>
            <a:r>
              <a:rPr lang="en-US"/>
              <a:t>?</a:t>
            </a:r>
            <a:endParaRPr/>
          </a:p>
        </p:txBody>
      </p:sp>
      <p:pic>
        <p:nvPicPr>
          <p:cNvPr id="552" name="Google Shape;552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443350" y="3278264"/>
            <a:ext cx="7993151" cy="7159474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55"/>
          <p:cNvSpPr txBox="1"/>
          <p:nvPr>
            <p:ph idx="12" type="sldNum"/>
          </p:nvPr>
        </p:nvSpPr>
        <p:spPr>
          <a:xfrm>
            <a:off x="22769104" y="699700"/>
            <a:ext cx="847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8" name="Google Shape;558;p56"/>
          <p:cNvGrpSpPr/>
          <p:nvPr/>
        </p:nvGrpSpPr>
        <p:grpSpPr>
          <a:xfrm>
            <a:off x="711550" y="8975150"/>
            <a:ext cx="3260375" cy="3317025"/>
            <a:chOff x="254350" y="9051350"/>
            <a:chExt cx="3260375" cy="3317025"/>
          </a:xfrm>
        </p:grpSpPr>
        <p:sp>
          <p:nvSpPr>
            <p:cNvPr id="559" name="Google Shape;559;p56"/>
            <p:cNvSpPr/>
            <p:nvPr/>
          </p:nvSpPr>
          <p:spPr>
            <a:xfrm>
              <a:off x="463725" y="9307475"/>
              <a:ext cx="3051000" cy="3060900"/>
            </a:xfrm>
            <a:prstGeom prst="rect">
              <a:avLst/>
            </a:prstGeom>
            <a:solidFill>
              <a:srgbClr val="000000"/>
            </a:solidFill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0" name="Google Shape;560;p56"/>
            <p:cNvSpPr/>
            <p:nvPr/>
          </p:nvSpPr>
          <p:spPr>
            <a:xfrm>
              <a:off x="254350" y="9051350"/>
              <a:ext cx="3051000" cy="3060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61" name="Google Shape;561;p56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FFFFFF"/>
                </a:solidFill>
              </a:rPr>
              <a:t>‹#›</a:t>
            </a:fld>
            <a:endParaRPr/>
          </a:p>
        </p:txBody>
      </p:sp>
      <p:sp>
        <p:nvSpPr>
          <p:cNvPr id="562" name="Google Shape;562;p56"/>
          <p:cNvSpPr txBox="1"/>
          <p:nvPr>
            <p:ph idx="1" type="body"/>
          </p:nvPr>
        </p:nvSpPr>
        <p:spPr>
          <a:xfrm>
            <a:off x="5559648" y="11082199"/>
            <a:ext cx="388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rPr b="1" lang="en-US"/>
              <a:t>@the_homeless_god</a:t>
            </a:r>
            <a:endParaRPr b="1"/>
          </a:p>
        </p:txBody>
      </p:sp>
      <p:sp>
        <p:nvSpPr>
          <p:cNvPr id="563" name="Google Shape;563;p56"/>
          <p:cNvSpPr txBox="1"/>
          <p:nvPr>
            <p:ph idx="2" type="body"/>
          </p:nvPr>
        </p:nvSpPr>
        <p:spPr>
          <a:xfrm>
            <a:off x="5603456" y="9756834"/>
            <a:ext cx="3448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rPr b="1" lang="en-US"/>
              <a:t>/the-homeless-god</a:t>
            </a:r>
            <a:endParaRPr b="1"/>
          </a:p>
        </p:txBody>
      </p:sp>
      <p:sp>
        <p:nvSpPr>
          <p:cNvPr id="564" name="Google Shape;564;p56"/>
          <p:cNvSpPr txBox="1"/>
          <p:nvPr>
            <p:ph idx="3" type="body"/>
          </p:nvPr>
        </p:nvSpPr>
        <p:spPr>
          <a:xfrm>
            <a:off x="598497" y="4410276"/>
            <a:ext cx="5982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None/>
            </a:pPr>
            <a:r>
              <a:rPr lang="en-US"/>
              <a:t>Руководитель группы разработки</a:t>
            </a:r>
            <a:endParaRPr/>
          </a:p>
        </p:txBody>
      </p:sp>
      <p:sp>
        <p:nvSpPr>
          <p:cNvPr id="565" name="Google Shape;565;p56"/>
          <p:cNvSpPr txBox="1"/>
          <p:nvPr>
            <p:ph idx="4" type="body"/>
          </p:nvPr>
        </p:nvSpPr>
        <p:spPr>
          <a:xfrm>
            <a:off x="599239" y="3057992"/>
            <a:ext cx="92124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</a:pPr>
            <a:r>
              <a:rPr lang="en-US"/>
              <a:t>Марат Зимнуров</a:t>
            </a:r>
            <a:endParaRPr/>
          </a:p>
        </p:txBody>
      </p:sp>
      <p:sp>
        <p:nvSpPr>
          <p:cNvPr id="566" name="Google Shape;566;p56"/>
          <p:cNvSpPr txBox="1"/>
          <p:nvPr>
            <p:ph idx="5" type="body"/>
          </p:nvPr>
        </p:nvSpPr>
        <p:spPr>
          <a:xfrm>
            <a:off x="12191996" y="3083750"/>
            <a:ext cx="10513800" cy="229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</a:pPr>
            <a:r>
              <a:rPr lang="en-US"/>
              <a:t>Вы можете хранить ваши данные в отложенных вычислениях</a:t>
            </a:r>
            <a:endParaRPr/>
          </a:p>
        </p:txBody>
      </p:sp>
      <p:sp>
        <p:nvSpPr>
          <p:cNvPr id="567" name="Google Shape;567;p56"/>
          <p:cNvSpPr txBox="1"/>
          <p:nvPr>
            <p:ph idx="6" type="body"/>
          </p:nvPr>
        </p:nvSpPr>
        <p:spPr>
          <a:xfrm>
            <a:off x="12192000" y="6768900"/>
            <a:ext cx="113418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Генетические алгоритмы - это функции, </a:t>
            </a:r>
            <a:b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не знаешь параметров, то и не знаешь результат</a:t>
            </a:r>
            <a:endParaRPr/>
          </a:p>
        </p:txBody>
      </p:sp>
      <p:pic>
        <p:nvPicPr>
          <p:cNvPr descr="Изображение" id="568" name="Google Shape;568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10654" y="10995918"/>
            <a:ext cx="761059" cy="6364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569" name="Google Shape;569;p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677249">
            <a:off x="5852949" y="3609487"/>
            <a:ext cx="4016537" cy="3393938"/>
          </a:xfrm>
          <a:prstGeom prst="rect">
            <a:avLst/>
          </a:prstGeom>
          <a:noFill/>
          <a:ln>
            <a:noFill/>
          </a:ln>
        </p:spPr>
      </p:pic>
      <p:sp>
        <p:nvSpPr>
          <p:cNvPr id="570" name="Google Shape;570;p56"/>
          <p:cNvSpPr txBox="1"/>
          <p:nvPr>
            <p:ph idx="6" type="body"/>
          </p:nvPr>
        </p:nvSpPr>
        <p:spPr>
          <a:xfrm>
            <a:off x="12192000" y="8364075"/>
            <a:ext cx="101868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Ваши функции сохраняют ссылочную прозрачность – ваши результаты однозначны</a:t>
            </a:r>
            <a:endParaRPr/>
          </a:p>
        </p:txBody>
      </p:sp>
      <p:sp>
        <p:nvSpPr>
          <p:cNvPr id="571" name="Google Shape;571;p56"/>
          <p:cNvSpPr txBox="1"/>
          <p:nvPr>
            <p:ph idx="6" type="body"/>
          </p:nvPr>
        </p:nvSpPr>
        <p:spPr>
          <a:xfrm>
            <a:off x="12192000" y="10109553"/>
            <a:ext cx="113418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Нельзя просто так взломать то, что генерируют </a:t>
            </a:r>
            <a:b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тысячи поколений по заданному маршруту, </a:t>
            </a:r>
            <a:b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потому что вместо ключей – вы передаете алгоритм</a:t>
            </a:r>
            <a:endParaRPr/>
          </a:p>
        </p:txBody>
      </p:sp>
      <p:pic>
        <p:nvPicPr>
          <p:cNvPr id="572" name="Google Shape;572;p56" title="free-icon-github-5968866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80738" y="9368500"/>
            <a:ext cx="1238324" cy="123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56" title="qr-code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44726" y="9118875"/>
            <a:ext cx="2763675" cy="27636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