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image/gif" Extension="gif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34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3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2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31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64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</p:sldIdLst>
  <p:sldSz cy="13716000" cx="24384000"/>
  <p:notesSz cx="6858000" cy="9144000"/>
  <p:embeddedFontLst>
    <p:embeddedFont>
      <p:font typeface="Roboto"/>
      <p:regular r:id="rId40"/>
      <p:bold r:id="rId41"/>
      <p:italic r:id="rId42"/>
      <p:boldItalic r:id="rId43"/>
    </p:embeddedFont>
    <p:embeddedFont>
      <p:font typeface="Montserrat"/>
      <p:regular r:id="rId44"/>
      <p:bold r:id="rId45"/>
      <p:italic r:id="rId46"/>
      <p:boldItalic r:id="rId47"/>
    </p:embeddedFont>
    <p:embeddedFont>
      <p:font typeface="Helvetica Neue"/>
      <p:regular r:id="rId48"/>
      <p:bold r:id="rId49"/>
      <p:italic r:id="rId50"/>
      <p:boldItalic r:id="rId51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4320">
          <p15:clr>
            <a:srgbClr val="A4A3A4"/>
          </p15:clr>
        </p15:guide>
        <p15:guide id="2" pos="7680">
          <p15:clr>
            <a:srgbClr val="A4A3A4"/>
          </p15:clr>
        </p15:guide>
        <p15:guide id="3" orient="horz" pos="1854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4320" orient="horz"/>
        <p:guide pos="7680"/>
        <p:guide pos="1854" orient="horz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font" Target="fonts/Roboto-regular.fntdata"/><Relationship Id="rId42" Type="http://schemas.openxmlformats.org/officeDocument/2006/relationships/font" Target="fonts/Roboto-italic.fntdata"/><Relationship Id="rId41" Type="http://schemas.openxmlformats.org/officeDocument/2006/relationships/font" Target="fonts/Roboto-bold.fntdata"/><Relationship Id="rId44" Type="http://schemas.openxmlformats.org/officeDocument/2006/relationships/font" Target="fonts/Montserrat-regular.fntdata"/><Relationship Id="rId43" Type="http://schemas.openxmlformats.org/officeDocument/2006/relationships/font" Target="fonts/Roboto-boldItalic.fntdata"/><Relationship Id="rId46" Type="http://schemas.openxmlformats.org/officeDocument/2006/relationships/font" Target="fonts/Montserrat-italic.fntdata"/><Relationship Id="rId45" Type="http://schemas.openxmlformats.org/officeDocument/2006/relationships/font" Target="fonts/Montserrat-bold.fntdata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48" Type="http://schemas.openxmlformats.org/officeDocument/2006/relationships/font" Target="fonts/HelveticaNeue-regular.fntdata"/><Relationship Id="rId47" Type="http://schemas.openxmlformats.org/officeDocument/2006/relationships/font" Target="fonts/Montserrat-boldItalic.fntdata"/><Relationship Id="rId49" Type="http://schemas.openxmlformats.org/officeDocument/2006/relationships/font" Target="fonts/HelveticaNeue-bold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schemas.openxmlformats.org/officeDocument/2006/relationships/slide" Target="slides/slide26.xml"/><Relationship Id="rId30" Type="http://schemas.openxmlformats.org/officeDocument/2006/relationships/slide" Target="slides/slide25.xml"/><Relationship Id="rId33" Type="http://schemas.openxmlformats.org/officeDocument/2006/relationships/slide" Target="slides/slide28.xml"/><Relationship Id="rId32" Type="http://schemas.openxmlformats.org/officeDocument/2006/relationships/slide" Target="slides/slide27.xml"/><Relationship Id="rId35" Type="http://schemas.openxmlformats.org/officeDocument/2006/relationships/slide" Target="slides/slide30.xml"/><Relationship Id="rId34" Type="http://schemas.openxmlformats.org/officeDocument/2006/relationships/slide" Target="slides/slide29.xml"/><Relationship Id="rId37" Type="http://schemas.openxmlformats.org/officeDocument/2006/relationships/slide" Target="slides/slide32.xml"/><Relationship Id="rId36" Type="http://schemas.openxmlformats.org/officeDocument/2006/relationships/slide" Target="slides/slide31.xml"/><Relationship Id="rId39" Type="http://schemas.openxmlformats.org/officeDocument/2006/relationships/slide" Target="slides/slide34.xml"/><Relationship Id="rId38" Type="http://schemas.openxmlformats.org/officeDocument/2006/relationships/slide" Target="slides/slide33.xml"/><Relationship Id="rId20" Type="http://schemas.openxmlformats.org/officeDocument/2006/relationships/slide" Target="slides/slide15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29" Type="http://schemas.openxmlformats.org/officeDocument/2006/relationships/slide" Target="slides/slide24.xml"/><Relationship Id="rId51" Type="http://schemas.openxmlformats.org/officeDocument/2006/relationships/font" Target="fonts/HelveticaNeue-boldItalic.fntdata"/><Relationship Id="rId50" Type="http://schemas.openxmlformats.org/officeDocument/2006/relationships/font" Target="fonts/HelveticaNeue-italic.fntdata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2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l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2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l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2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l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2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l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2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l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2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l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2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l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2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l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22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1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32" name="Google Shape;132;p1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2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44" name="Google Shape;144;p2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3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64" name="Google Shape;164;p3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6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75" name="Google Shape;175;p6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9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g355b43f733a_1_5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91" name="Google Shape;191;g355b43f733a_1_5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7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g355b43f733a_1_22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09" name="Google Shape;209;g355b43f733a_1_22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6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4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18" name="Google Shape;218;p4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2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g355b43f733a_1_35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34" name="Google Shape;234;g355b43f733a_1_35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8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p7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50" name="Google Shape;250;p7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4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g3560c707ac7_0_2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66" name="Google Shape;266;g3560c707ac7_0_2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6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Google Shape;287;g359c615c724_2_527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8" name="Google Shape;288;g359c615c724_2_527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2" name="Shape 3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" name="Google Shape;303;g359c615c724_2_54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4" name="Google Shape;304;g359c615c724_2_543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1" name="Shape 3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Google Shape;312;g355b43f733a_1_62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13" name="Google Shape;313;g355b43f733a_1_62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5" name="Shape 3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6" name="Google Shape;346;g3560c707ac7_0_173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47" name="Google Shape;347;g3560c707ac7_0_173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4" name="Shape 3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5" name="Google Shape;375;g355b43f733a_1_129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76" name="Google Shape;376;g355b43f733a_1_129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5" name="Shape 4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" name="Google Shape;406;g3560c707ac7_0_70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07" name="Google Shape;407;g3560c707ac7_0_70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4" name="Shape 4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5" name="Google Shape;425;g3560c707ac7_0_139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26" name="Google Shape;426;g3560c707ac7_0_139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39" name="Shape 4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" name="Google Shape;440;g3560c707ac7_0_46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41" name="Google Shape;441;g3560c707ac7_0_46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58" name="Shape 4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9" name="Google Shape;459;g3560c707ac7_0_127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60" name="Google Shape;460;g3560c707ac7_0_127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75" name="Shape 4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6" name="Google Shape;476;g355b43f733a_1_172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77" name="Google Shape;477;g355b43f733a_1_172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84" name="Shape 4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5" name="Google Shape;485;g355b43f733a_1_185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86" name="Google Shape;486;g355b43f733a_1_185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93" name="Shape 4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4" name="Google Shape;494;g355b43f733a_1_194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95" name="Google Shape;495;g355b43f733a_1_194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2" name="Shape 5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3" name="Google Shape;503;g355b43f733a_1_205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04" name="Google Shape;504;g355b43f733a_1_205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13" name="Shape 5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4" name="Google Shape;514;g35620b98fd9_1_0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15" name="Google Shape;515;g35620b98fd9_1_0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43" name="Shape 5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4" name="Google Shape;544;g3560c707ac7_0_200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45" name="Google Shape;545;g3560c707ac7_0_200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4" name="Shape 5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5" name="Google Shape;555;g3560c707ac7_0_216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56" name="Google Shape;556;g3560c707ac7_0_216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5" name="Shape 5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6" name="Google Shape;566;g3560c707ac7_0_223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67" name="Google Shape;567;g3560c707ac7_0_223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6" name="Shape 5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7" name="Google Shape;577;g3560c707ac7_0_230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78" name="Google Shape;578;g3560c707ac7_0_230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87" name="Shape 5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8" name="Google Shape;588;g3560c707ac7_0_237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89" name="Google Shape;589;g3560c707ac7_0_237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99" name="Shape 5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0" name="Google Shape;600;g3560c707ac7_0_80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601" name="Google Shape;601;g3560c707ac7_0_80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28" name="Shape 6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9" name="Google Shape;629;g3575a550b8d_0_62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630" name="Google Shape;630;g3575a550b8d_0_62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64" name="Shape 6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" name="Google Shape;665;g3560c707ac7_0_106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666" name="Google Shape;666;g3560c707ac7_0_106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76" name="Shape 6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7" name="Google Shape;677;g3560c707ac7_0_153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678" name="Google Shape;678;g3560c707ac7_0_153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98" name="Shape 6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9" name="Google Shape;699;p36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700" name="Google Shape;700;p36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2.png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2.png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итульник" showMasterSp="0">
  <p:cSld name="титульник">
    <p:bg>
      <p:bgPr>
        <a:solidFill>
          <a:srgbClr val="000000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idx="1" type="body"/>
          </p:nvPr>
        </p:nvSpPr>
        <p:spPr>
          <a:xfrm>
            <a:off x="471335" y="2475529"/>
            <a:ext cx="10804653" cy="180237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775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0"/>
              <a:buFont typeface="Helvetica Neue"/>
              <a:buNone/>
              <a:defRPr b="1" i="0" sz="160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11" name="Google Shape;11;p2"/>
          <p:cNvSpPr txBox="1"/>
          <p:nvPr>
            <p:ph idx="2" type="body"/>
          </p:nvPr>
        </p:nvSpPr>
        <p:spPr>
          <a:xfrm>
            <a:off x="609680" y="12471411"/>
            <a:ext cx="6436668" cy="64713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600"/>
              <a:buFont typeface="Helvetica Neue"/>
              <a:buNone/>
              <a:defRPr b="1" i="0" sz="36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12" name="Google Shape;12;p2"/>
          <p:cNvSpPr txBox="1"/>
          <p:nvPr>
            <p:ph idx="3" type="body"/>
          </p:nvPr>
        </p:nvSpPr>
        <p:spPr>
          <a:xfrm>
            <a:off x="6209645" y="12471411"/>
            <a:ext cx="6436669" cy="64713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600"/>
              <a:buFont typeface="Helvetica Neue"/>
              <a:buNone/>
              <a:defRPr b="1" i="0" sz="36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13" name="Google Shape;13;p2"/>
          <p:cNvSpPr txBox="1"/>
          <p:nvPr/>
        </p:nvSpPr>
        <p:spPr>
          <a:xfrm>
            <a:off x="6215243" y="691163"/>
            <a:ext cx="1205458" cy="471924"/>
          </a:xfrm>
          <a:prstGeom prst="rect">
            <a:avLst/>
          </a:prstGeom>
          <a:noFill/>
          <a:ln>
            <a:noFill/>
          </a:ln>
        </p:spPr>
        <p:txBody>
          <a:bodyPr anchorCtr="0" anchor="t" bIns="50800" lIns="50800" spcFirstLastPara="1" rIns="50800" wrap="square" tIns="50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Helvetica Neue"/>
              <a:buNone/>
            </a:pPr>
            <a:r>
              <a:rPr b="0" i="0" lang="en-US" sz="2400" u="none" cap="none" strike="noStrik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Москва</a:t>
            </a:r>
            <a:endParaRPr b="0" i="0" sz="2400" u="none" cap="none" strike="noStrike">
              <a:solidFill>
                <a:schemeClr val="lt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4" name="Google Shape;14;p2"/>
          <p:cNvSpPr txBox="1"/>
          <p:nvPr/>
        </p:nvSpPr>
        <p:spPr>
          <a:xfrm>
            <a:off x="9117240" y="691163"/>
            <a:ext cx="788677" cy="471924"/>
          </a:xfrm>
          <a:prstGeom prst="rect">
            <a:avLst/>
          </a:prstGeom>
          <a:noFill/>
          <a:ln>
            <a:noFill/>
          </a:ln>
        </p:spPr>
        <p:txBody>
          <a:bodyPr anchorCtr="0" anchor="t" bIns="50800" lIns="50800" spcFirstLastPara="1" rIns="50800" wrap="square" tIns="50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Helvetica Neue"/>
              <a:buNone/>
            </a:pPr>
            <a:r>
              <a:rPr b="0" i="0" lang="en-US" sz="2400" u="none" cap="none" strike="noStrik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2025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екст и изображение копия">
  <p:cSld name="текст и изображение копия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"/>
          <p:cNvSpPr txBox="1"/>
          <p:nvPr>
            <p:ph idx="12" type="sldNum"/>
          </p:nvPr>
        </p:nvSpPr>
        <p:spPr>
          <a:xfrm>
            <a:off x="22915225" y="699700"/>
            <a:ext cx="833700" cy="410400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7" name="Google Shape;17;p3"/>
          <p:cNvSpPr txBox="1"/>
          <p:nvPr>
            <p:ph idx="1" type="body"/>
          </p:nvPr>
        </p:nvSpPr>
        <p:spPr>
          <a:xfrm>
            <a:off x="582068" y="4952107"/>
            <a:ext cx="7708347" cy="181884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Helvetica Neue"/>
              <a:buNone/>
              <a:defRPr b="0" i="0" sz="28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18" name="Google Shape;18;p3"/>
          <p:cNvSpPr txBox="1"/>
          <p:nvPr>
            <p:ph idx="2" type="body"/>
          </p:nvPr>
        </p:nvSpPr>
        <p:spPr>
          <a:xfrm>
            <a:off x="593284" y="3255533"/>
            <a:ext cx="3759184" cy="6471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Helvetica Neue"/>
              <a:buNone/>
              <a:defRPr b="1" i="0" sz="36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19" name="Google Shape;19;p3"/>
          <p:cNvSpPr txBox="1"/>
          <p:nvPr>
            <p:ph idx="3" type="body"/>
          </p:nvPr>
        </p:nvSpPr>
        <p:spPr>
          <a:xfrm>
            <a:off x="598488" y="1632577"/>
            <a:ext cx="4793019" cy="9202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300"/>
              <a:buFont typeface="Helvetica Neue"/>
              <a:buNone/>
              <a:defRPr b="1" i="0" sz="53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20" name="Google Shape;20;p3"/>
          <p:cNvSpPr/>
          <p:nvPr>
            <p:ph idx="4" type="pic"/>
          </p:nvPr>
        </p:nvSpPr>
        <p:spPr>
          <a:xfrm>
            <a:off x="12336463" y="1632578"/>
            <a:ext cx="11412538" cy="11383724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  <p:extLst>
    <p:ext uri="{DCECCB84-F9BA-43D5-87BE-67443E8EF086}">
      <p15:sldGuideLst>
        <p15:guide id="1" orient="horz" pos="648">
          <p15:clr>
            <a:srgbClr val="E46962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содержание" type="tx">
  <p:cSld name="TITLE_AND_BODY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4"/>
          <p:cNvSpPr txBox="1"/>
          <p:nvPr>
            <p:ph idx="12" type="sldNum"/>
          </p:nvPr>
        </p:nvSpPr>
        <p:spPr>
          <a:xfrm>
            <a:off x="22915225" y="699700"/>
            <a:ext cx="833700" cy="410400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23" name="Google Shape;23;p4"/>
          <p:cNvSpPr txBox="1"/>
          <p:nvPr>
            <p:ph idx="1" type="body"/>
          </p:nvPr>
        </p:nvSpPr>
        <p:spPr>
          <a:xfrm>
            <a:off x="595641" y="9360409"/>
            <a:ext cx="5582909" cy="229447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300"/>
              <a:buFont typeface="Helvetica Neue"/>
              <a:buNone/>
              <a:defRPr b="1" i="0" sz="53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24" name="Google Shape;24;p4"/>
          <p:cNvSpPr txBox="1"/>
          <p:nvPr>
            <p:ph idx="2" type="body"/>
          </p:nvPr>
        </p:nvSpPr>
        <p:spPr>
          <a:xfrm>
            <a:off x="18205450" y="9339751"/>
            <a:ext cx="5543550" cy="156042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300"/>
              <a:buFont typeface="Helvetica Neue"/>
              <a:buNone/>
              <a:defRPr b="1" i="0" sz="53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25" name="Google Shape;25;p4"/>
          <p:cNvSpPr txBox="1"/>
          <p:nvPr>
            <p:ph idx="3" type="body"/>
          </p:nvPr>
        </p:nvSpPr>
        <p:spPr>
          <a:xfrm>
            <a:off x="595641" y="2424356"/>
            <a:ext cx="18080591" cy="369466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0"/>
              <a:buFont typeface="Helvetica Neue"/>
              <a:buNone/>
              <a:defRPr b="1" i="0" sz="19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</p:spTree>
  </p:cSld>
  <p:clrMapOvr>
    <a:masterClrMapping/>
  </p:clrMapOvr>
  <p:extLst>
    <p:ext uri="{DCECCB84-F9BA-43D5-87BE-67443E8EF086}">
      <p15:sldGuideLst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итульник раз">
  <p:cSld name="титульник раз">
    <p:bg>
      <p:bgPr>
        <a:solidFill>
          <a:srgbClr val="C4FD7D"/>
        </a:solidFill>
      </p:bgPr>
    </p:bg>
    <p:spTree>
      <p:nvGrpSpPr>
        <p:cNvPr id="26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5"/>
          <p:cNvSpPr txBox="1"/>
          <p:nvPr>
            <p:ph idx="1" type="body"/>
          </p:nvPr>
        </p:nvSpPr>
        <p:spPr>
          <a:xfrm>
            <a:off x="598488" y="2699995"/>
            <a:ext cx="11151007" cy="290588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8230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0"/>
              <a:buFont typeface="Helvetica Neue"/>
              <a:buNone/>
              <a:defRPr b="1" i="0" sz="13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28" name="Google Shape;28;p5"/>
          <p:cNvSpPr txBox="1"/>
          <p:nvPr>
            <p:ph idx="12" type="sldNum"/>
          </p:nvPr>
        </p:nvSpPr>
        <p:spPr>
          <a:xfrm>
            <a:off x="22915225" y="699700"/>
            <a:ext cx="833700" cy="410400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екст и изображение">
  <p:cSld name="текст и изображение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6"/>
          <p:cNvSpPr txBox="1"/>
          <p:nvPr>
            <p:ph idx="12" type="sldNum"/>
          </p:nvPr>
        </p:nvSpPr>
        <p:spPr>
          <a:xfrm>
            <a:off x="22369225" y="699700"/>
            <a:ext cx="1379700" cy="410400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31" name="Google Shape;31;p6"/>
          <p:cNvSpPr txBox="1"/>
          <p:nvPr>
            <p:ph idx="1" type="body"/>
          </p:nvPr>
        </p:nvSpPr>
        <p:spPr>
          <a:xfrm>
            <a:off x="615933" y="4952107"/>
            <a:ext cx="7708347" cy="225064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Helvetica Neue"/>
              <a:buNone/>
              <a:defRPr b="0" i="0" sz="28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32" name="Google Shape;32;p6"/>
          <p:cNvSpPr/>
          <p:nvPr>
            <p:ph idx="2" type="pic"/>
          </p:nvPr>
        </p:nvSpPr>
        <p:spPr>
          <a:xfrm>
            <a:off x="12336462" y="1632577"/>
            <a:ext cx="11412537" cy="11346823"/>
          </a:xfrm>
          <a:prstGeom prst="rect">
            <a:avLst/>
          </a:prstGeom>
          <a:noFill/>
          <a:ln>
            <a:noFill/>
          </a:ln>
        </p:spPr>
      </p:sp>
      <p:sp>
        <p:nvSpPr>
          <p:cNvPr id="33" name="Google Shape;33;p6"/>
          <p:cNvSpPr txBox="1"/>
          <p:nvPr>
            <p:ph idx="3" type="body"/>
          </p:nvPr>
        </p:nvSpPr>
        <p:spPr>
          <a:xfrm>
            <a:off x="610217" y="3255533"/>
            <a:ext cx="3759184" cy="6471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Helvetica Neue"/>
              <a:buNone/>
              <a:defRPr b="1" i="0" sz="36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34" name="Google Shape;34;p6"/>
          <p:cNvSpPr txBox="1"/>
          <p:nvPr>
            <p:ph idx="4" type="body"/>
          </p:nvPr>
        </p:nvSpPr>
        <p:spPr>
          <a:xfrm>
            <a:off x="598488" y="1632577"/>
            <a:ext cx="3655480" cy="9202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300"/>
              <a:buFont typeface="Helvetica Neue"/>
              <a:buNone/>
              <a:defRPr b="1" i="0" sz="53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екст и изображение копия 1">
  <p:cSld name="текст и изображение копия 1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7"/>
          <p:cNvSpPr txBox="1"/>
          <p:nvPr>
            <p:ph idx="12" type="sldNum"/>
          </p:nvPr>
        </p:nvSpPr>
        <p:spPr>
          <a:xfrm>
            <a:off x="22915225" y="699700"/>
            <a:ext cx="833700" cy="410400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37" name="Google Shape;37;p7"/>
          <p:cNvSpPr txBox="1"/>
          <p:nvPr>
            <p:ph idx="1" type="body"/>
          </p:nvPr>
        </p:nvSpPr>
        <p:spPr>
          <a:xfrm>
            <a:off x="615936" y="4952107"/>
            <a:ext cx="7708347" cy="138704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Helvetica Neue"/>
              <a:buNone/>
              <a:defRPr b="0" i="0" sz="28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38" name="Google Shape;38;p7"/>
          <p:cNvSpPr/>
          <p:nvPr>
            <p:ph idx="2" type="pic"/>
          </p:nvPr>
        </p:nvSpPr>
        <p:spPr>
          <a:xfrm>
            <a:off x="12336462" y="1632577"/>
            <a:ext cx="11412537" cy="11346823"/>
          </a:xfrm>
          <a:prstGeom prst="rect">
            <a:avLst/>
          </a:prstGeom>
          <a:noFill/>
          <a:ln>
            <a:noFill/>
          </a:ln>
        </p:spPr>
      </p:sp>
      <p:sp>
        <p:nvSpPr>
          <p:cNvPr id="39" name="Google Shape;39;p7"/>
          <p:cNvSpPr txBox="1"/>
          <p:nvPr>
            <p:ph idx="3" type="body"/>
          </p:nvPr>
        </p:nvSpPr>
        <p:spPr>
          <a:xfrm>
            <a:off x="610217" y="3238600"/>
            <a:ext cx="3759184" cy="6471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Helvetica Neue"/>
              <a:buNone/>
              <a:defRPr b="1" i="0" sz="36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40" name="Google Shape;40;p7"/>
          <p:cNvSpPr txBox="1"/>
          <p:nvPr>
            <p:ph idx="4" type="body"/>
          </p:nvPr>
        </p:nvSpPr>
        <p:spPr>
          <a:xfrm>
            <a:off x="611270" y="1632577"/>
            <a:ext cx="3655480" cy="9202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300"/>
              <a:buFont typeface="Helvetica Neue"/>
              <a:buNone/>
              <a:defRPr b="1" i="0" sz="53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41" name="Google Shape;41;p7"/>
          <p:cNvSpPr txBox="1"/>
          <p:nvPr>
            <p:ph idx="5" type="body"/>
          </p:nvPr>
        </p:nvSpPr>
        <p:spPr>
          <a:xfrm>
            <a:off x="610217" y="7170373"/>
            <a:ext cx="7708347" cy="95524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4064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Helvetica Neue"/>
              <a:buChar char="•"/>
              <a:defRPr b="0" i="0" sz="28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42" name="Google Shape;42;p7"/>
          <p:cNvSpPr txBox="1"/>
          <p:nvPr>
            <p:ph idx="6" type="body"/>
          </p:nvPr>
        </p:nvSpPr>
        <p:spPr>
          <a:xfrm>
            <a:off x="610217" y="8389573"/>
            <a:ext cx="7708347" cy="52344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4064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Helvetica Neue"/>
              <a:buChar char="•"/>
              <a:defRPr b="0" i="0" sz="28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43" name="Google Shape;43;p7"/>
          <p:cNvSpPr txBox="1"/>
          <p:nvPr>
            <p:ph idx="7" type="body"/>
          </p:nvPr>
        </p:nvSpPr>
        <p:spPr>
          <a:xfrm>
            <a:off x="610217" y="9176973"/>
            <a:ext cx="7708347" cy="52344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4064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Helvetica Neue"/>
              <a:buChar char="•"/>
              <a:defRPr b="0" i="0" sz="28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пустой слайд копия">
  <p:cSld name="пустой слайд копия">
    <p:bg>
      <p:bgPr>
        <a:solidFill>
          <a:srgbClr val="000000"/>
        </a:solidFill>
      </p:bgPr>
    </p:bg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8"/>
          <p:cNvSpPr txBox="1"/>
          <p:nvPr/>
        </p:nvSpPr>
        <p:spPr>
          <a:xfrm>
            <a:off x="3514724" y="725175"/>
            <a:ext cx="2536200" cy="410400"/>
          </a:xfrm>
          <a:prstGeom prst="rect">
            <a:avLst/>
          </a:prstGeom>
          <a:noFill/>
          <a:ln>
            <a:noFill/>
          </a:ln>
        </p:spPr>
        <p:txBody>
          <a:bodyPr anchorCtr="0" anchor="t" bIns="50800" lIns="50800" spcFirstLastPara="1" rIns="50800" wrap="square" tIns="50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</a:pPr>
            <a:r>
              <a:rPr b="1" i="0" lang="en-US" sz="2000" u="none" cap="none" strike="noStrik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Москва | 2025</a:t>
            </a:r>
            <a:endParaRPr b="1" i="0" sz="1000" u="none" cap="none" strike="noStrike">
              <a:solidFill>
                <a:schemeClr val="lt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46" name="Google Shape;46;p8"/>
          <p:cNvSpPr txBox="1"/>
          <p:nvPr>
            <p:ph idx="12" type="sldNum"/>
          </p:nvPr>
        </p:nvSpPr>
        <p:spPr>
          <a:xfrm>
            <a:off x="22915225" y="699700"/>
            <a:ext cx="833700" cy="410400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47" name="Google Shape;47;p8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667975" y="769625"/>
            <a:ext cx="1865324" cy="3215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большие цифры 2 столбца">
  <p:cSld name="большие цифры 2 столбца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9"/>
          <p:cNvSpPr txBox="1"/>
          <p:nvPr>
            <p:ph idx="12" type="sldNum"/>
          </p:nvPr>
        </p:nvSpPr>
        <p:spPr>
          <a:xfrm>
            <a:off x="22915225" y="699700"/>
            <a:ext cx="833700" cy="410400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>
            <a:lvl1pPr indent="0" lvl="0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0" lvl="2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0" lvl="3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0" lvl="4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0" lvl="5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0" lvl="6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0" lvl="7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0" lvl="8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50" name="Google Shape;50;p9"/>
          <p:cNvSpPr txBox="1"/>
          <p:nvPr>
            <p:ph idx="1" type="body"/>
          </p:nvPr>
        </p:nvSpPr>
        <p:spPr>
          <a:xfrm>
            <a:off x="597518" y="1626227"/>
            <a:ext cx="6404891" cy="243294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300"/>
              <a:buFont typeface="Helvetica Neue"/>
              <a:buNone/>
              <a:defRPr b="1" i="0" sz="53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51" name="Google Shape;51;p9"/>
          <p:cNvSpPr txBox="1"/>
          <p:nvPr>
            <p:ph idx="2" type="body"/>
          </p:nvPr>
        </p:nvSpPr>
        <p:spPr>
          <a:xfrm>
            <a:off x="607537" y="4874648"/>
            <a:ext cx="5681705" cy="154698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8230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0"/>
              <a:buFont typeface="Helvetica Neue"/>
              <a:buNone/>
              <a:defRPr b="1" i="0" sz="13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52" name="Google Shape;52;p9"/>
          <p:cNvSpPr txBox="1"/>
          <p:nvPr>
            <p:ph idx="3" type="body"/>
          </p:nvPr>
        </p:nvSpPr>
        <p:spPr>
          <a:xfrm>
            <a:off x="6198273" y="4874648"/>
            <a:ext cx="5357877" cy="154698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8230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0"/>
              <a:buFont typeface="Helvetica Neue"/>
              <a:buNone/>
              <a:defRPr b="1" i="0" sz="13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53" name="Google Shape;53;p9"/>
          <p:cNvSpPr txBox="1"/>
          <p:nvPr>
            <p:ph idx="4" type="body"/>
          </p:nvPr>
        </p:nvSpPr>
        <p:spPr>
          <a:xfrm>
            <a:off x="614451" y="9387531"/>
            <a:ext cx="5357877" cy="15469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8230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0"/>
              <a:buFont typeface="Helvetica Neue"/>
              <a:buNone/>
              <a:defRPr b="1" i="0" sz="13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54" name="Google Shape;54;p9"/>
          <p:cNvSpPr txBox="1"/>
          <p:nvPr>
            <p:ph idx="5" type="body"/>
          </p:nvPr>
        </p:nvSpPr>
        <p:spPr>
          <a:xfrm>
            <a:off x="6202507" y="9387531"/>
            <a:ext cx="6621642" cy="15469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8230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0"/>
              <a:buFont typeface="Helvetica Neue"/>
              <a:buNone/>
              <a:defRPr b="1" i="0" sz="13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55" name="Google Shape;55;p9"/>
          <p:cNvSpPr txBox="1"/>
          <p:nvPr>
            <p:ph idx="6" type="body"/>
          </p:nvPr>
        </p:nvSpPr>
        <p:spPr>
          <a:xfrm>
            <a:off x="614451" y="6360317"/>
            <a:ext cx="5357878" cy="6471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Helvetica Neue"/>
              <a:buNone/>
              <a:defRPr b="1" i="0" sz="36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56" name="Google Shape;56;p9"/>
          <p:cNvSpPr txBox="1"/>
          <p:nvPr>
            <p:ph idx="7" type="body"/>
          </p:nvPr>
        </p:nvSpPr>
        <p:spPr>
          <a:xfrm>
            <a:off x="6202507" y="6360317"/>
            <a:ext cx="5357878" cy="6471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Helvetica Neue"/>
              <a:buNone/>
              <a:defRPr b="1" i="0" sz="36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57" name="Google Shape;57;p9"/>
          <p:cNvSpPr txBox="1"/>
          <p:nvPr>
            <p:ph idx="8" type="body"/>
          </p:nvPr>
        </p:nvSpPr>
        <p:spPr>
          <a:xfrm>
            <a:off x="614451" y="10956735"/>
            <a:ext cx="5786138" cy="6471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Helvetica Neue"/>
              <a:buNone/>
              <a:defRPr b="1" i="0" sz="36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58" name="Google Shape;58;p9"/>
          <p:cNvSpPr txBox="1"/>
          <p:nvPr>
            <p:ph idx="9" type="body"/>
          </p:nvPr>
        </p:nvSpPr>
        <p:spPr>
          <a:xfrm>
            <a:off x="6202507" y="10956735"/>
            <a:ext cx="5357878" cy="6471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Helvetica Neue"/>
              <a:buNone/>
              <a:defRPr b="1" i="0" sz="36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59" name="Google Shape;59;p9"/>
          <p:cNvSpPr/>
          <p:nvPr>
            <p:ph idx="13" type="pic"/>
          </p:nvPr>
        </p:nvSpPr>
        <p:spPr>
          <a:xfrm>
            <a:off x="12336463" y="0"/>
            <a:ext cx="12047537" cy="137160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большие цифры 3 столбца">
  <p:cSld name="большие цифры 3 столбца"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0"/>
          <p:cNvSpPr txBox="1"/>
          <p:nvPr>
            <p:ph idx="1" type="body"/>
          </p:nvPr>
        </p:nvSpPr>
        <p:spPr>
          <a:xfrm>
            <a:off x="699116" y="1554618"/>
            <a:ext cx="13203031" cy="167660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300"/>
              <a:buFont typeface="Helvetica Neue"/>
              <a:buNone/>
              <a:defRPr b="1" i="0" sz="53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62" name="Google Shape;62;p10"/>
          <p:cNvSpPr txBox="1"/>
          <p:nvPr>
            <p:ph idx="2" type="body"/>
          </p:nvPr>
        </p:nvSpPr>
        <p:spPr>
          <a:xfrm>
            <a:off x="622170" y="9569323"/>
            <a:ext cx="4910039" cy="225064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Helvetica Neue"/>
              <a:buNone/>
              <a:defRPr b="0" i="0" sz="28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63" name="Google Shape;63;p10"/>
          <p:cNvSpPr txBox="1"/>
          <p:nvPr>
            <p:ph idx="3" type="body"/>
          </p:nvPr>
        </p:nvSpPr>
        <p:spPr>
          <a:xfrm>
            <a:off x="6225841" y="9577868"/>
            <a:ext cx="4799816" cy="181884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Helvetica Neue"/>
              <a:buNone/>
              <a:defRPr b="0" i="0" sz="28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64" name="Google Shape;64;p10"/>
          <p:cNvSpPr txBox="1"/>
          <p:nvPr>
            <p:ph idx="4" type="body"/>
          </p:nvPr>
        </p:nvSpPr>
        <p:spPr>
          <a:xfrm>
            <a:off x="11967830" y="9560935"/>
            <a:ext cx="4524513" cy="181884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Helvetica Neue"/>
              <a:buNone/>
              <a:defRPr b="0" i="0" sz="28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65" name="Google Shape;65;p10"/>
          <p:cNvSpPr txBox="1"/>
          <p:nvPr>
            <p:ph idx="5" type="body"/>
          </p:nvPr>
        </p:nvSpPr>
        <p:spPr>
          <a:xfrm>
            <a:off x="599499" y="5915475"/>
            <a:ext cx="5357877" cy="18850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65263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0"/>
              <a:buFont typeface="Helvetica Neue"/>
              <a:buNone/>
              <a:defRPr b="1" i="0" sz="19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66" name="Google Shape;66;p10"/>
          <p:cNvSpPr txBox="1"/>
          <p:nvPr>
            <p:ph idx="6" type="body"/>
          </p:nvPr>
        </p:nvSpPr>
        <p:spPr>
          <a:xfrm>
            <a:off x="6253579" y="5915475"/>
            <a:ext cx="4613629" cy="18850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65263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0"/>
              <a:buFont typeface="Helvetica Neue"/>
              <a:buNone/>
              <a:defRPr b="1" i="0" sz="19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67" name="Google Shape;67;p10"/>
          <p:cNvSpPr txBox="1"/>
          <p:nvPr>
            <p:ph idx="7" type="body"/>
          </p:nvPr>
        </p:nvSpPr>
        <p:spPr>
          <a:xfrm>
            <a:off x="11907659" y="5915475"/>
            <a:ext cx="4371579" cy="18850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65263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0"/>
              <a:buFont typeface="Helvetica Neue"/>
              <a:buNone/>
              <a:defRPr b="1" i="0" sz="19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68" name="Google Shape;68;p10"/>
          <p:cNvSpPr txBox="1"/>
          <p:nvPr>
            <p:ph idx="8" type="body"/>
          </p:nvPr>
        </p:nvSpPr>
        <p:spPr>
          <a:xfrm>
            <a:off x="631384" y="7889980"/>
            <a:ext cx="5357878" cy="6471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Helvetica Neue"/>
              <a:buNone/>
              <a:defRPr b="1" i="0" sz="36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69" name="Google Shape;69;p10"/>
          <p:cNvSpPr txBox="1"/>
          <p:nvPr>
            <p:ph idx="9" type="body"/>
          </p:nvPr>
        </p:nvSpPr>
        <p:spPr>
          <a:xfrm>
            <a:off x="6190437" y="7906913"/>
            <a:ext cx="5357878" cy="6471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Helvetica Neue"/>
              <a:buNone/>
              <a:defRPr b="1" i="0" sz="36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70" name="Google Shape;70;p10"/>
          <p:cNvSpPr txBox="1"/>
          <p:nvPr>
            <p:ph idx="13" type="body"/>
          </p:nvPr>
        </p:nvSpPr>
        <p:spPr>
          <a:xfrm>
            <a:off x="11925490" y="7889980"/>
            <a:ext cx="5357878" cy="6471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Helvetica Neue"/>
              <a:buNone/>
              <a:defRPr b="1" i="0" sz="36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71" name="Google Shape;71;p10"/>
          <p:cNvSpPr txBox="1"/>
          <p:nvPr>
            <p:ph idx="14" type="body"/>
          </p:nvPr>
        </p:nvSpPr>
        <p:spPr>
          <a:xfrm>
            <a:off x="17946738" y="9577868"/>
            <a:ext cx="5639976" cy="95524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Helvetica Neue"/>
              <a:buNone/>
              <a:defRPr b="0" i="0" sz="28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72" name="Google Shape;72;p10"/>
          <p:cNvSpPr txBox="1"/>
          <p:nvPr>
            <p:ph idx="15" type="body"/>
          </p:nvPr>
        </p:nvSpPr>
        <p:spPr>
          <a:xfrm>
            <a:off x="17783525" y="5915475"/>
            <a:ext cx="4371579" cy="18850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65263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0"/>
              <a:buFont typeface="Helvetica Neue"/>
              <a:buNone/>
              <a:defRPr b="1" i="0" sz="19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73" name="Google Shape;73;p10"/>
          <p:cNvSpPr txBox="1"/>
          <p:nvPr>
            <p:ph idx="16" type="body"/>
          </p:nvPr>
        </p:nvSpPr>
        <p:spPr>
          <a:xfrm>
            <a:off x="17801356" y="7906913"/>
            <a:ext cx="5357878" cy="6471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Helvetica Neue"/>
              <a:buNone/>
              <a:defRPr b="1" i="0" sz="36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74" name="Google Shape;74;p10"/>
          <p:cNvSpPr txBox="1"/>
          <p:nvPr>
            <p:ph idx="12" type="sldNum"/>
          </p:nvPr>
        </p:nvSpPr>
        <p:spPr>
          <a:xfrm>
            <a:off x="22915225" y="699700"/>
            <a:ext cx="833700" cy="410400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большой список">
  <p:cSld name="большой список"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1"/>
          <p:cNvSpPr txBox="1"/>
          <p:nvPr>
            <p:ph idx="1" type="body"/>
          </p:nvPr>
        </p:nvSpPr>
        <p:spPr>
          <a:xfrm>
            <a:off x="614451" y="1633686"/>
            <a:ext cx="9629311" cy="92027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300"/>
              <a:buFont typeface="Helvetica Neue"/>
              <a:buNone/>
              <a:defRPr b="1" i="0" sz="53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77" name="Google Shape;77;p11"/>
          <p:cNvSpPr txBox="1"/>
          <p:nvPr>
            <p:ph idx="2" type="body"/>
          </p:nvPr>
        </p:nvSpPr>
        <p:spPr>
          <a:xfrm>
            <a:off x="3283011" y="6261746"/>
            <a:ext cx="7950745" cy="243294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300"/>
              <a:buFont typeface="Helvetica Neue"/>
              <a:buNone/>
              <a:defRPr b="1" i="0" sz="53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78" name="Google Shape;78;p11"/>
          <p:cNvSpPr/>
          <p:nvPr>
            <p:ph idx="3" type="pic"/>
          </p:nvPr>
        </p:nvSpPr>
        <p:spPr>
          <a:xfrm>
            <a:off x="773541" y="6401348"/>
            <a:ext cx="1535562" cy="1848942"/>
          </a:xfrm>
          <a:prstGeom prst="rect">
            <a:avLst/>
          </a:prstGeom>
          <a:noFill/>
          <a:ln>
            <a:noFill/>
          </a:ln>
        </p:spPr>
      </p:sp>
      <p:sp>
        <p:nvSpPr>
          <p:cNvPr id="79" name="Google Shape;79;p11"/>
          <p:cNvSpPr txBox="1"/>
          <p:nvPr>
            <p:ph idx="4" type="body"/>
          </p:nvPr>
        </p:nvSpPr>
        <p:spPr>
          <a:xfrm>
            <a:off x="3283011" y="9359308"/>
            <a:ext cx="7950745" cy="243294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300"/>
              <a:buFont typeface="Helvetica Neue"/>
              <a:buNone/>
              <a:defRPr b="1" i="0" sz="53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80" name="Google Shape;80;p11"/>
          <p:cNvSpPr/>
          <p:nvPr>
            <p:ph idx="5" type="pic"/>
          </p:nvPr>
        </p:nvSpPr>
        <p:spPr>
          <a:xfrm>
            <a:off x="744317" y="9498192"/>
            <a:ext cx="1773836" cy="1994312"/>
          </a:xfrm>
          <a:prstGeom prst="rect">
            <a:avLst/>
          </a:prstGeom>
          <a:noFill/>
          <a:ln>
            <a:noFill/>
          </a:ln>
        </p:spPr>
      </p:sp>
      <p:sp>
        <p:nvSpPr>
          <p:cNvPr id="81" name="Google Shape;81;p11"/>
          <p:cNvSpPr/>
          <p:nvPr>
            <p:ph idx="6" type="pic"/>
          </p:nvPr>
        </p:nvSpPr>
        <p:spPr>
          <a:xfrm>
            <a:off x="12534754" y="6172786"/>
            <a:ext cx="2574088" cy="2356865"/>
          </a:xfrm>
          <a:prstGeom prst="rect">
            <a:avLst/>
          </a:prstGeom>
          <a:noFill/>
          <a:ln>
            <a:noFill/>
          </a:ln>
        </p:spPr>
      </p:sp>
      <p:sp>
        <p:nvSpPr>
          <p:cNvPr id="82" name="Google Shape;82;p11"/>
          <p:cNvSpPr txBox="1"/>
          <p:nvPr>
            <p:ph idx="7" type="body"/>
          </p:nvPr>
        </p:nvSpPr>
        <p:spPr>
          <a:xfrm>
            <a:off x="15001174" y="6293292"/>
            <a:ext cx="7571013" cy="243294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300"/>
              <a:buFont typeface="Helvetica Neue"/>
              <a:buNone/>
              <a:defRPr b="1" i="0" sz="53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83" name="Google Shape;83;p11"/>
          <p:cNvSpPr txBox="1"/>
          <p:nvPr>
            <p:ph idx="12" type="sldNum"/>
          </p:nvPr>
        </p:nvSpPr>
        <p:spPr>
          <a:xfrm>
            <a:off x="22915225" y="699700"/>
            <a:ext cx="833700" cy="410400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большие цифры 3 столбца копия 1">
  <p:cSld name="большие цифры 3 столбца копия 1"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2"/>
          <p:cNvSpPr txBox="1"/>
          <p:nvPr>
            <p:ph idx="12" type="sldNum"/>
          </p:nvPr>
        </p:nvSpPr>
        <p:spPr>
          <a:xfrm>
            <a:off x="22915225" y="699700"/>
            <a:ext cx="833700" cy="410400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86" name="Google Shape;86;p12"/>
          <p:cNvSpPr txBox="1"/>
          <p:nvPr>
            <p:ph idx="1" type="body"/>
          </p:nvPr>
        </p:nvSpPr>
        <p:spPr>
          <a:xfrm>
            <a:off x="699116" y="1622350"/>
            <a:ext cx="12610406" cy="167660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300"/>
              <a:buFont typeface="Helvetica Neue"/>
              <a:buNone/>
              <a:defRPr b="1" i="0" sz="53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87" name="Google Shape;87;p12"/>
          <p:cNvSpPr txBox="1"/>
          <p:nvPr>
            <p:ph idx="2" type="body"/>
          </p:nvPr>
        </p:nvSpPr>
        <p:spPr>
          <a:xfrm>
            <a:off x="605237" y="9569323"/>
            <a:ext cx="5770700" cy="181884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Helvetica Neue"/>
              <a:buNone/>
              <a:defRPr b="0" i="0" sz="28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88" name="Google Shape;88;p12"/>
          <p:cNvSpPr txBox="1"/>
          <p:nvPr>
            <p:ph idx="3" type="body"/>
          </p:nvPr>
        </p:nvSpPr>
        <p:spPr>
          <a:xfrm>
            <a:off x="9121148" y="9552390"/>
            <a:ext cx="5770700" cy="138704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Helvetica Neue"/>
              <a:buNone/>
              <a:defRPr b="0" i="0" sz="28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89" name="Google Shape;89;p12"/>
          <p:cNvSpPr txBox="1"/>
          <p:nvPr>
            <p:ph idx="4" type="body"/>
          </p:nvPr>
        </p:nvSpPr>
        <p:spPr>
          <a:xfrm>
            <a:off x="17859283" y="9560935"/>
            <a:ext cx="5639976" cy="95524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Helvetica Neue"/>
              <a:buNone/>
              <a:defRPr b="0" i="0" sz="28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90" name="Google Shape;90;p12"/>
          <p:cNvSpPr txBox="1"/>
          <p:nvPr>
            <p:ph idx="5" type="body"/>
          </p:nvPr>
        </p:nvSpPr>
        <p:spPr>
          <a:xfrm>
            <a:off x="582566" y="5915475"/>
            <a:ext cx="5595984" cy="181722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65263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0"/>
              <a:buFont typeface="Helvetica Neue"/>
              <a:buNone/>
              <a:defRPr b="1" i="0" sz="19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91" name="Google Shape;91;p12"/>
          <p:cNvSpPr txBox="1"/>
          <p:nvPr>
            <p:ph idx="6" type="body"/>
          </p:nvPr>
        </p:nvSpPr>
        <p:spPr>
          <a:xfrm>
            <a:off x="9148886" y="5915475"/>
            <a:ext cx="5345535" cy="181722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65263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0"/>
              <a:buFont typeface="Helvetica Neue"/>
              <a:buNone/>
              <a:defRPr b="1" i="0" sz="19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92" name="Google Shape;92;p12"/>
          <p:cNvSpPr txBox="1"/>
          <p:nvPr>
            <p:ph idx="7" type="body"/>
          </p:nvPr>
        </p:nvSpPr>
        <p:spPr>
          <a:xfrm>
            <a:off x="17799112" y="5915475"/>
            <a:ext cx="5901840" cy="181722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65263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0"/>
              <a:buFont typeface="Helvetica Neue"/>
              <a:buNone/>
              <a:defRPr b="1" i="0" sz="19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93" name="Google Shape;93;p12"/>
          <p:cNvSpPr txBox="1"/>
          <p:nvPr>
            <p:ph idx="8" type="body"/>
          </p:nvPr>
        </p:nvSpPr>
        <p:spPr>
          <a:xfrm>
            <a:off x="614451" y="7906913"/>
            <a:ext cx="5357878" cy="6471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Helvetica Neue"/>
              <a:buNone/>
              <a:defRPr b="1" i="0" sz="36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94" name="Google Shape;94;p12"/>
          <p:cNvSpPr txBox="1"/>
          <p:nvPr>
            <p:ph idx="9" type="body"/>
          </p:nvPr>
        </p:nvSpPr>
        <p:spPr>
          <a:xfrm>
            <a:off x="9136543" y="7889980"/>
            <a:ext cx="5357878" cy="6471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Helvetica Neue"/>
              <a:buNone/>
              <a:defRPr b="1" i="0" sz="36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95" name="Google Shape;95;p12"/>
          <p:cNvSpPr txBox="1"/>
          <p:nvPr>
            <p:ph idx="13" type="body"/>
          </p:nvPr>
        </p:nvSpPr>
        <p:spPr>
          <a:xfrm>
            <a:off x="17816943" y="7906913"/>
            <a:ext cx="5357878" cy="6471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Helvetica Neue"/>
              <a:buNone/>
              <a:defRPr b="1" i="0" sz="36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96" name="Google Shape;96;p12"/>
          <p:cNvSpPr txBox="1"/>
          <p:nvPr/>
        </p:nvSpPr>
        <p:spPr>
          <a:xfrm>
            <a:off x="2776539" y="5352038"/>
            <a:ext cx="102657" cy="471924"/>
          </a:xfrm>
          <a:prstGeom prst="rect">
            <a:avLst/>
          </a:prstGeom>
          <a:noFill/>
          <a:ln>
            <a:noFill/>
          </a:ln>
        </p:spPr>
        <p:txBody>
          <a:bodyPr anchorCtr="0" anchor="ctr" bIns="50800" lIns="50800" spcFirstLastPara="1" rIns="50800" wrap="square" tIns="508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</a:pPr>
            <a:r>
              <a:t/>
            </a:r>
            <a:endParaRPr b="0" i="0" sz="2400" u="none" cap="none" strike="noStrike">
              <a:solidFill>
                <a:srgbClr val="5E5E5E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Две половины">
  <p:cSld name="Две половины"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3"/>
          <p:cNvSpPr txBox="1"/>
          <p:nvPr>
            <p:ph idx="12" type="sldNum"/>
          </p:nvPr>
        </p:nvSpPr>
        <p:spPr>
          <a:xfrm>
            <a:off x="22915225" y="699700"/>
            <a:ext cx="833700" cy="410400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>
            <a:lvl1pPr indent="0" lvl="0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0" lvl="2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0" lvl="3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0" lvl="4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0" lvl="5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0" lvl="6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0" lvl="7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0" lvl="8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99" name="Google Shape;99;p13"/>
          <p:cNvSpPr/>
          <p:nvPr/>
        </p:nvSpPr>
        <p:spPr>
          <a:xfrm>
            <a:off x="12199777" y="-8466"/>
            <a:ext cx="12184223" cy="13764530"/>
          </a:xfrm>
          <a:prstGeom prst="rect">
            <a:avLst/>
          </a:prstGeom>
          <a:solidFill>
            <a:srgbClr val="E0E7EC"/>
          </a:solidFill>
          <a:ln>
            <a:noFill/>
          </a:ln>
        </p:spPr>
        <p:txBody>
          <a:bodyPr anchorCtr="0" anchor="ctr" bIns="50800" lIns="50800" spcFirstLastPara="1" rIns="50800" wrap="square" tIns="508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</a:pPr>
            <a:r>
              <a:t/>
            </a:r>
            <a:endParaRPr b="0" i="0" sz="2400" u="none" cap="none" strike="noStrike">
              <a:solidFill>
                <a:srgbClr val="5E5E5E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00" name="Google Shape;100;p13"/>
          <p:cNvSpPr txBox="1"/>
          <p:nvPr>
            <p:ph idx="1" type="body"/>
          </p:nvPr>
        </p:nvSpPr>
        <p:spPr>
          <a:xfrm>
            <a:off x="609255" y="1628153"/>
            <a:ext cx="8134218" cy="92027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300"/>
              <a:buFont typeface="Helvetica Neue"/>
              <a:buNone/>
              <a:defRPr b="1" i="0" sz="53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101" name="Google Shape;101;p13"/>
          <p:cNvSpPr txBox="1"/>
          <p:nvPr>
            <p:ph idx="2" type="body"/>
          </p:nvPr>
        </p:nvSpPr>
        <p:spPr>
          <a:xfrm>
            <a:off x="12824228" y="1635809"/>
            <a:ext cx="5115451" cy="9202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300"/>
              <a:buFont typeface="Helvetica Neue"/>
              <a:buNone/>
              <a:defRPr b="1" i="0" sz="53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102" name="Google Shape;102;p13"/>
          <p:cNvSpPr/>
          <p:nvPr>
            <p:ph idx="3" type="pic"/>
          </p:nvPr>
        </p:nvSpPr>
        <p:spPr>
          <a:xfrm>
            <a:off x="20512177" y="1600796"/>
            <a:ext cx="3381132" cy="2976744"/>
          </a:xfrm>
          <a:prstGeom prst="rect">
            <a:avLst/>
          </a:prstGeom>
          <a:noFill/>
          <a:ln>
            <a:noFill/>
          </a:ln>
        </p:spPr>
      </p:sp>
      <p:sp>
        <p:nvSpPr>
          <p:cNvPr id="103" name="Google Shape;103;p13"/>
          <p:cNvSpPr/>
          <p:nvPr>
            <p:ph idx="4" type="pic"/>
          </p:nvPr>
        </p:nvSpPr>
        <p:spPr>
          <a:xfrm>
            <a:off x="8194183" y="1643157"/>
            <a:ext cx="3543301" cy="3111501"/>
          </a:xfrm>
          <a:prstGeom prst="rect">
            <a:avLst/>
          </a:prstGeom>
          <a:noFill/>
          <a:ln>
            <a:noFill/>
          </a:ln>
        </p:spPr>
      </p:sp>
      <p:sp>
        <p:nvSpPr>
          <p:cNvPr id="104" name="Google Shape;104;p13"/>
          <p:cNvSpPr txBox="1"/>
          <p:nvPr>
            <p:ph idx="5" type="body"/>
          </p:nvPr>
        </p:nvSpPr>
        <p:spPr>
          <a:xfrm>
            <a:off x="1807635" y="4852385"/>
            <a:ext cx="5115450" cy="17647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Helvetica Neue"/>
              <a:buNone/>
              <a:defRPr b="1" i="0" sz="36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105" name="Google Shape;105;p13"/>
          <p:cNvSpPr txBox="1"/>
          <p:nvPr>
            <p:ph idx="6" type="body"/>
          </p:nvPr>
        </p:nvSpPr>
        <p:spPr>
          <a:xfrm>
            <a:off x="14220575" y="4852209"/>
            <a:ext cx="4907008" cy="17647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Helvetica Neue"/>
              <a:buNone/>
              <a:defRPr b="1" i="0" sz="36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106" name="Google Shape;106;p13"/>
          <p:cNvSpPr txBox="1"/>
          <p:nvPr>
            <p:ph idx="7" type="body"/>
          </p:nvPr>
        </p:nvSpPr>
        <p:spPr>
          <a:xfrm>
            <a:off x="1807635" y="7900385"/>
            <a:ext cx="5115450" cy="17647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Helvetica Neue"/>
              <a:buNone/>
              <a:defRPr b="1" i="0" sz="36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107" name="Google Shape;107;p13"/>
          <p:cNvSpPr txBox="1"/>
          <p:nvPr>
            <p:ph idx="8" type="body"/>
          </p:nvPr>
        </p:nvSpPr>
        <p:spPr>
          <a:xfrm>
            <a:off x="14220575" y="7917964"/>
            <a:ext cx="4907008" cy="286232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Helvetica Neue"/>
              <a:buNone/>
              <a:defRPr b="1" i="0" sz="36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пустой слайд" type="title">
  <p:cSld name="TITLE"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14"/>
          <p:cNvSpPr txBox="1"/>
          <p:nvPr>
            <p:ph idx="12" type="sldNum"/>
          </p:nvPr>
        </p:nvSpPr>
        <p:spPr>
          <a:xfrm>
            <a:off x="22915225" y="699700"/>
            <a:ext cx="833700" cy="410400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>
            <a:lvl1pPr indent="0" lvl="0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0" lvl="2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0" lvl="3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0" lvl="4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0" lvl="5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0" lvl="6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0" lvl="7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0" lvl="8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перебивка с цитатой 2">
  <p:cSld name="перебивка с цитатой 2">
    <p:bg>
      <p:bgPr>
        <a:solidFill>
          <a:srgbClr val="E0E7EC"/>
        </a:solidFill>
      </p:bgPr>
    </p:bg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15"/>
          <p:cNvSpPr/>
          <p:nvPr>
            <p:ph idx="2" type="media"/>
          </p:nvPr>
        </p:nvSpPr>
        <p:spPr>
          <a:xfrm>
            <a:off x="15861931" y="2210406"/>
            <a:ext cx="5222211" cy="293654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lvl="1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lvl="2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lvl="3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lvl="4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lvl="5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lvl="6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lvl="7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lvl="8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112" name="Google Shape;112;p15"/>
          <p:cNvSpPr txBox="1"/>
          <p:nvPr>
            <p:ph idx="1" type="body"/>
          </p:nvPr>
        </p:nvSpPr>
        <p:spPr>
          <a:xfrm>
            <a:off x="1843612" y="4242107"/>
            <a:ext cx="20696777" cy="5623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>
            <a:lvl1pPr indent="-228600" lvl="0" marL="457200" marR="0" rtl="0" algn="ctr">
              <a:lnSpc>
                <a:spcPct val="8230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0"/>
              <a:buFont typeface="Helvetica Neue"/>
              <a:buNone/>
              <a:defRPr b="1" i="0" sz="13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113" name="Google Shape;113;p15"/>
          <p:cNvSpPr txBox="1"/>
          <p:nvPr>
            <p:ph idx="12" type="sldNum"/>
          </p:nvPr>
        </p:nvSpPr>
        <p:spPr>
          <a:xfrm>
            <a:off x="22915225" y="699700"/>
            <a:ext cx="833700" cy="410400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перебивка с цитатой 1">
  <p:cSld name="перебивка с цитатой 1"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16"/>
          <p:cNvSpPr txBox="1"/>
          <p:nvPr>
            <p:ph idx="12" type="sldNum"/>
          </p:nvPr>
        </p:nvSpPr>
        <p:spPr>
          <a:xfrm>
            <a:off x="22915225" y="699700"/>
            <a:ext cx="833700" cy="410400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>
            <a:lvl1pPr indent="0" lvl="0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0" lvl="2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0" lvl="3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0" lvl="4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0" lvl="5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0" lvl="6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0" lvl="7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0" lvl="8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16" name="Google Shape;116;p16"/>
          <p:cNvSpPr/>
          <p:nvPr>
            <p:ph idx="2" type="pic"/>
          </p:nvPr>
        </p:nvSpPr>
        <p:spPr>
          <a:xfrm>
            <a:off x="-164939" y="-94655"/>
            <a:ext cx="24713878" cy="13905310"/>
          </a:xfrm>
          <a:prstGeom prst="rect">
            <a:avLst/>
          </a:prstGeom>
          <a:noFill/>
          <a:ln>
            <a:noFill/>
          </a:ln>
        </p:spPr>
      </p:sp>
      <p:sp>
        <p:nvSpPr>
          <p:cNvPr id="117" name="Google Shape;117;p16"/>
          <p:cNvSpPr txBox="1"/>
          <p:nvPr>
            <p:ph idx="1" type="body"/>
          </p:nvPr>
        </p:nvSpPr>
        <p:spPr>
          <a:xfrm>
            <a:off x="3619308" y="5549891"/>
            <a:ext cx="17145384" cy="49519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>
            <a:lvl1pPr indent="-228600" lvl="0" marL="457200" marR="0" rtl="0" algn="ctr">
              <a:lnSpc>
                <a:spcPct val="775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0"/>
              <a:buFont typeface="Helvetica Neue"/>
              <a:buNone/>
              <a:defRPr b="1" i="0" sz="160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ключительный">
  <p:cSld name="заключительный">
    <p:bg>
      <p:bgPr>
        <a:solidFill>
          <a:srgbClr val="000000"/>
        </a:solidFill>
      </p:bgPr>
    </p:bg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17"/>
          <p:cNvSpPr txBox="1"/>
          <p:nvPr>
            <p:ph idx="1" type="body"/>
          </p:nvPr>
        </p:nvSpPr>
        <p:spPr>
          <a:xfrm>
            <a:off x="2740973" y="11844199"/>
            <a:ext cx="3888237" cy="466339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120833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120" name="Google Shape;120;p17"/>
          <p:cNvSpPr txBox="1"/>
          <p:nvPr>
            <p:ph idx="2" type="body"/>
          </p:nvPr>
        </p:nvSpPr>
        <p:spPr>
          <a:xfrm>
            <a:off x="2708581" y="9680634"/>
            <a:ext cx="4542225" cy="466339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120833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121" name="Google Shape;121;p17"/>
          <p:cNvSpPr txBox="1"/>
          <p:nvPr>
            <p:ph idx="3" type="body"/>
          </p:nvPr>
        </p:nvSpPr>
        <p:spPr>
          <a:xfrm>
            <a:off x="625872" y="6029026"/>
            <a:ext cx="5982945" cy="95524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Helvetica Neue"/>
              <a:buNone/>
              <a:defRPr b="0" i="0" sz="28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122" name="Google Shape;122;p17"/>
          <p:cNvSpPr txBox="1"/>
          <p:nvPr>
            <p:ph idx="4" type="body"/>
          </p:nvPr>
        </p:nvSpPr>
        <p:spPr>
          <a:xfrm>
            <a:off x="626614" y="4676742"/>
            <a:ext cx="6436669" cy="92027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5300"/>
              <a:buFont typeface="Helvetica Neue"/>
              <a:buNone/>
              <a:defRPr b="1" i="0" sz="53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123" name="Google Shape;123;p17"/>
          <p:cNvSpPr txBox="1"/>
          <p:nvPr>
            <p:ph idx="5" type="body"/>
          </p:nvPr>
        </p:nvSpPr>
        <p:spPr>
          <a:xfrm>
            <a:off x="11908506" y="4676742"/>
            <a:ext cx="6436668" cy="92027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>
            <a:lvl1pPr indent="-228600" lvl="0" marL="45720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5300"/>
              <a:buFont typeface="Helvetica Neue"/>
              <a:buNone/>
              <a:defRPr b="1" i="0" sz="53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124" name="Google Shape;124;p17"/>
          <p:cNvSpPr txBox="1"/>
          <p:nvPr>
            <p:ph idx="6" type="body"/>
          </p:nvPr>
        </p:nvSpPr>
        <p:spPr>
          <a:xfrm>
            <a:off x="11980926" y="5978227"/>
            <a:ext cx="5885992" cy="52344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4064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Helvetica Neue"/>
              <a:buChar char="•"/>
              <a:defRPr b="0" i="0" sz="28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125" name="Google Shape;125;p17"/>
          <p:cNvSpPr txBox="1"/>
          <p:nvPr>
            <p:ph idx="7" type="body"/>
          </p:nvPr>
        </p:nvSpPr>
        <p:spPr>
          <a:xfrm>
            <a:off x="11980926" y="6660434"/>
            <a:ext cx="5885992" cy="52344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4064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Helvetica Neue"/>
              <a:buChar char="•"/>
              <a:defRPr b="0" i="0" sz="28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126" name="Google Shape;126;p17"/>
          <p:cNvSpPr txBox="1"/>
          <p:nvPr>
            <p:ph idx="8" type="body"/>
          </p:nvPr>
        </p:nvSpPr>
        <p:spPr>
          <a:xfrm>
            <a:off x="11980926" y="7358189"/>
            <a:ext cx="5885992" cy="52344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4064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Helvetica Neue"/>
              <a:buChar char="•"/>
              <a:defRPr b="0" i="0" sz="28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E5E5E"/>
              </a:buClr>
              <a:buSzPts val="2400"/>
              <a:buFont typeface="Helvetica Neue"/>
              <a:buNone/>
              <a:defRPr b="0" i="0" sz="2400" u="none" cap="none" strike="noStrike">
                <a:solidFill>
                  <a:srgbClr val="5E5E5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  <p:sp>
        <p:nvSpPr>
          <p:cNvPr id="127" name="Google Shape;127;p17"/>
          <p:cNvSpPr txBox="1"/>
          <p:nvPr/>
        </p:nvSpPr>
        <p:spPr>
          <a:xfrm>
            <a:off x="3514724" y="725175"/>
            <a:ext cx="2536200" cy="410400"/>
          </a:xfrm>
          <a:prstGeom prst="rect">
            <a:avLst/>
          </a:prstGeom>
          <a:noFill/>
          <a:ln>
            <a:noFill/>
          </a:ln>
        </p:spPr>
        <p:txBody>
          <a:bodyPr anchorCtr="0" anchor="t" bIns="50800" lIns="50800" spcFirstLastPara="1" rIns="50800" wrap="square" tIns="50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</a:pPr>
            <a:r>
              <a:rPr b="1" i="0" lang="en-US" sz="2000" u="none" cap="none" strike="noStrik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Москва | 2025</a:t>
            </a:r>
            <a:endParaRPr b="1" i="0" sz="1000" u="none" cap="none" strike="noStrike">
              <a:solidFill>
                <a:schemeClr val="lt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28" name="Google Shape;128;p17"/>
          <p:cNvSpPr txBox="1"/>
          <p:nvPr>
            <p:ph idx="12" type="sldNum"/>
          </p:nvPr>
        </p:nvSpPr>
        <p:spPr>
          <a:xfrm>
            <a:off x="22915225" y="699700"/>
            <a:ext cx="833700" cy="410400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129" name="Google Shape;129;p17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667975" y="769625"/>
            <a:ext cx="1865324" cy="3215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2.xml"/><Relationship Id="rId12" Type="http://schemas.openxmlformats.org/officeDocument/2006/relationships/slideLayout" Target="../slideLayouts/slideLayout11.xml"/><Relationship Id="rId1" Type="http://schemas.openxmlformats.org/officeDocument/2006/relationships/image" Target="../media/image6.pn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9" Type="http://schemas.openxmlformats.org/officeDocument/2006/relationships/slideLayout" Target="../slideLayouts/slideLayout8.xml"/><Relationship Id="rId15" Type="http://schemas.openxmlformats.org/officeDocument/2006/relationships/slideLayout" Target="../slideLayouts/slideLayout14.xml"/><Relationship Id="rId14" Type="http://schemas.openxmlformats.org/officeDocument/2006/relationships/slideLayout" Target="../slideLayouts/slideLayout13.xml"/><Relationship Id="rId17" Type="http://schemas.openxmlformats.org/officeDocument/2006/relationships/slideLayout" Target="../slideLayouts/slideLayout16.xml"/><Relationship Id="rId16" Type="http://schemas.openxmlformats.org/officeDocument/2006/relationships/slideLayout" Target="../slideLayouts/slideLayout15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18" Type="http://schemas.openxmlformats.org/officeDocument/2006/relationships/theme" Target="../theme/theme1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/>
        </p:nvSpPr>
        <p:spPr>
          <a:xfrm>
            <a:off x="3514724" y="725175"/>
            <a:ext cx="2536200" cy="410400"/>
          </a:xfrm>
          <a:prstGeom prst="rect">
            <a:avLst/>
          </a:prstGeom>
          <a:noFill/>
          <a:ln>
            <a:noFill/>
          </a:ln>
        </p:spPr>
        <p:txBody>
          <a:bodyPr anchorCtr="0" anchor="t" bIns="50800" lIns="50800" spcFirstLastPara="1" rIns="50800" wrap="square" tIns="50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</a:pPr>
            <a:r>
              <a:rPr b="1" i="0" lang="en-US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Москва | 2025</a:t>
            </a:r>
            <a:endParaRPr b="1" i="0" sz="1000" u="none" cap="none" strike="noStrike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7" name="Google Shape;7;p1"/>
          <p:cNvSpPr txBox="1"/>
          <p:nvPr>
            <p:ph idx="12" type="sldNum"/>
          </p:nvPr>
        </p:nvSpPr>
        <p:spPr>
          <a:xfrm>
            <a:off x="22915225" y="699700"/>
            <a:ext cx="833700" cy="410400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  <a:defRPr b="1" i="0" sz="2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8" name="Google Shape;8;p1"/>
          <p:cNvPicPr preferRelativeResize="0"/>
          <p:nvPr/>
        </p:nvPicPr>
        <p:blipFill rotWithShape="1">
          <a:blip r:embed="rId1">
            <a:alphaModFix/>
          </a:blip>
          <a:srcRect b="0" l="0" r="0" t="0"/>
          <a:stretch/>
        </p:blipFill>
        <p:spPr>
          <a:xfrm>
            <a:off x="591775" y="769628"/>
            <a:ext cx="1865324" cy="321525"/>
          </a:xfrm>
          <a:prstGeom prst="rect">
            <a:avLst/>
          </a:prstGeom>
          <a:noFill/>
          <a:ln>
            <a:noFill/>
          </a:ln>
        </p:spPr>
      </p:pic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2"/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  <p:sldLayoutId id="2147483660" r:id="rId14"/>
    <p:sldLayoutId id="2147483661" r:id="rId15"/>
    <p:sldLayoutId id="2147483662" r:id="rId16"/>
    <p:sldLayoutId id="2147483663" r:id="rId17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>
        <p15:guide id="1" orient="horz" pos="457">
          <p15:clr>
            <a:srgbClr val="F26B43"/>
          </p15:clr>
        </p15:guide>
        <p15:guide id="2" pos="377">
          <p15:clr>
            <a:srgbClr val="F26B43"/>
          </p15:clr>
        </p15:guide>
        <p15:guide id="3" pos="2033">
          <p15:clr>
            <a:srgbClr val="F26B43"/>
          </p15:clr>
        </p15:guide>
        <p15:guide id="4" pos="2214">
          <p15:clr>
            <a:srgbClr val="F26B43"/>
          </p15:clr>
        </p15:guide>
        <p15:guide id="5" pos="3892">
          <p15:clr>
            <a:srgbClr val="F26B43"/>
          </p15:clr>
        </p15:guide>
        <p15:guide id="6" pos="4074">
          <p15:clr>
            <a:srgbClr val="F26B43"/>
          </p15:clr>
        </p15:guide>
        <p15:guide id="7" pos="5730">
          <p15:clr>
            <a:srgbClr val="F26B43"/>
          </p15:clr>
        </p15:guide>
        <p15:guide id="8" pos="5911">
          <p15:clr>
            <a:srgbClr val="F26B43"/>
          </p15:clr>
        </p15:guide>
        <p15:guide id="9" pos="7567">
          <p15:clr>
            <a:srgbClr val="F26B43"/>
          </p15:clr>
        </p15:guide>
        <p15:guide id="10" pos="7771">
          <p15:clr>
            <a:srgbClr val="F26B43"/>
          </p15:clr>
        </p15:guide>
        <p15:guide id="11" pos="9426">
          <p15:clr>
            <a:srgbClr val="F26B43"/>
          </p15:clr>
        </p15:guide>
        <p15:guide id="12" pos="9608">
          <p15:clr>
            <a:srgbClr val="F26B43"/>
          </p15:clr>
        </p15:guide>
        <p15:guide id="13" pos="11286">
          <p15:clr>
            <a:srgbClr val="F26B43"/>
          </p15:clr>
        </p15:guide>
        <p15:guide id="14" pos="11468">
          <p15:clr>
            <a:srgbClr val="F26B43"/>
          </p15:clr>
        </p15:guide>
        <p15:guide id="15" pos="13123">
          <p15:clr>
            <a:srgbClr val="F26B43"/>
          </p15:clr>
        </p15:guide>
        <p15:guide id="16" pos="13305">
          <p15:clr>
            <a:srgbClr val="F26B43"/>
          </p15:clr>
        </p15:guide>
        <p15:guide id="17" pos="14960">
          <p15:clr>
            <a:srgbClr val="F26B43"/>
          </p15:clr>
        </p15:guide>
        <p15:guide id="18" orient="horz" pos="1417">
          <p15:clr>
            <a:srgbClr val="F26B43"/>
          </p15:clr>
        </p15:guide>
        <p15:guide id="19" orient="horz" pos="2370">
          <p15:clr>
            <a:srgbClr val="F26B43"/>
          </p15:clr>
        </p15:guide>
        <p15:guide id="20" orient="horz" pos="3367">
          <p15:clr>
            <a:srgbClr val="F26B43"/>
          </p15:clr>
        </p15:guide>
        <p15:guide id="21" orient="horz" pos="4320">
          <p15:clr>
            <a:srgbClr val="F26B43"/>
          </p15:clr>
        </p15:guide>
        <p15:guide id="22" orient="horz" pos="5295">
          <p15:clr>
            <a:srgbClr val="F26B43"/>
          </p15:clr>
        </p15:guide>
        <p15:guide id="23" orient="horz" pos="6270">
          <p15:clr>
            <a:srgbClr val="F26B43"/>
          </p15:clr>
        </p15:guide>
        <p15:guide id="24" orient="horz" pos="7223">
          <p15:clr>
            <a:srgbClr val="F26B43"/>
          </p15:clr>
        </p15:guide>
        <p15:guide id="25" orient="horz" pos="8176">
          <p15:clr>
            <a:srgbClr val="F26B43"/>
          </p15:clr>
        </p15:guide>
        <p15:guide id="26" orient="horz" pos="648">
          <p15:clr>
            <a:srgbClr val="E46962"/>
          </p15:clr>
        </p15:guide>
        <p15:guide id="27" orient="horz" pos="687">
          <p15:clr>
            <a:srgbClr val="E46962"/>
          </p15:clr>
        </p15:guide>
        <p15:guide id="28" orient="horz" pos="744">
          <p15:clr>
            <a:srgbClr val="E46962"/>
          </p15:clr>
        </p15:guide>
      </p15:sldGuideLst>
    </p:ext>
  </p:extLst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0.png"/><Relationship Id="rId4" Type="http://schemas.openxmlformats.org/officeDocument/2006/relationships/image" Target="../media/image16.png"/><Relationship Id="rId5" Type="http://schemas.openxmlformats.org/officeDocument/2006/relationships/image" Target="../media/image15.png"/><Relationship Id="rId6" Type="http://schemas.openxmlformats.org/officeDocument/2006/relationships/image" Target="../media/image14.png"/><Relationship Id="rId7" Type="http://schemas.openxmlformats.org/officeDocument/2006/relationships/image" Target="../media/image1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png"/><Relationship Id="rId4" Type="http://schemas.openxmlformats.org/officeDocument/2006/relationships/image" Target="../media/image3.jpg"/><Relationship Id="rId5" Type="http://schemas.openxmlformats.org/officeDocument/2006/relationships/image" Target="../media/image20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5.png"/><Relationship Id="rId4" Type="http://schemas.openxmlformats.org/officeDocument/2006/relationships/image" Target="../media/image1.png"/><Relationship Id="rId5" Type="http://schemas.openxmlformats.org/officeDocument/2006/relationships/image" Target="../media/image2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.png"/><Relationship Id="rId4" Type="http://schemas.openxmlformats.org/officeDocument/2006/relationships/image" Target="../media/image19.gif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4.png"/><Relationship Id="rId4" Type="http://schemas.openxmlformats.org/officeDocument/2006/relationships/image" Target="../media/image9.png"/><Relationship Id="rId5" Type="http://schemas.openxmlformats.org/officeDocument/2006/relationships/image" Target="../media/image8.png"/><Relationship Id="rId6" Type="http://schemas.openxmlformats.org/officeDocument/2006/relationships/image" Target="../media/image1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27.png"/><Relationship Id="rId4" Type="http://schemas.openxmlformats.org/officeDocument/2006/relationships/image" Target="../media/image33.gif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.png"/><Relationship Id="rId4" Type="http://schemas.openxmlformats.org/officeDocument/2006/relationships/image" Target="../media/image18.gif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7.png"/><Relationship Id="rId4" Type="http://schemas.openxmlformats.org/officeDocument/2006/relationships/image" Target="../media/image17.png"/><Relationship Id="rId5" Type="http://schemas.openxmlformats.org/officeDocument/2006/relationships/image" Target="../media/image24.png"/><Relationship Id="rId6" Type="http://schemas.openxmlformats.org/officeDocument/2006/relationships/image" Target="../media/image36.png"/><Relationship Id="rId7" Type="http://schemas.openxmlformats.org/officeDocument/2006/relationships/image" Target="../media/image1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31.gif"/><Relationship Id="rId4" Type="http://schemas.openxmlformats.org/officeDocument/2006/relationships/image" Target="../media/image1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3.png"/><Relationship Id="rId4" Type="http://schemas.openxmlformats.org/officeDocument/2006/relationships/image" Target="../media/image1.png"/><Relationship Id="rId5" Type="http://schemas.openxmlformats.org/officeDocument/2006/relationships/image" Target="../media/image21.png"/><Relationship Id="rId6" Type="http://schemas.openxmlformats.org/officeDocument/2006/relationships/image" Target="../media/image30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32.png"/><Relationship Id="rId4" Type="http://schemas.openxmlformats.org/officeDocument/2006/relationships/image" Target="../media/image43.png"/><Relationship Id="rId5" Type="http://schemas.openxmlformats.org/officeDocument/2006/relationships/image" Target="../media/image1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22.gif"/><Relationship Id="rId4" Type="http://schemas.openxmlformats.org/officeDocument/2006/relationships/image" Target="../media/image1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25.png"/><Relationship Id="rId4" Type="http://schemas.openxmlformats.org/officeDocument/2006/relationships/image" Target="../media/image26.png"/><Relationship Id="rId5" Type="http://schemas.openxmlformats.org/officeDocument/2006/relationships/image" Target="../media/image1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28.png"/><Relationship Id="rId4" Type="http://schemas.openxmlformats.org/officeDocument/2006/relationships/image" Target="../media/image29.png"/><Relationship Id="rId5" Type="http://schemas.openxmlformats.org/officeDocument/2006/relationships/image" Target="../media/image1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23.png"/><Relationship Id="rId4" Type="http://schemas.openxmlformats.org/officeDocument/2006/relationships/image" Target="../media/image42.png"/><Relationship Id="rId5" Type="http://schemas.openxmlformats.org/officeDocument/2006/relationships/image" Target="../media/image35.png"/><Relationship Id="rId6" Type="http://schemas.openxmlformats.org/officeDocument/2006/relationships/image" Target="../media/image1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55.png"/><Relationship Id="rId4" Type="http://schemas.openxmlformats.org/officeDocument/2006/relationships/image" Target="../media/image34.png"/><Relationship Id="rId5" Type="http://schemas.openxmlformats.org/officeDocument/2006/relationships/image" Target="../media/image1.png"/><Relationship Id="rId6" Type="http://schemas.openxmlformats.org/officeDocument/2006/relationships/image" Target="../media/image43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38.png"/><Relationship Id="rId4" Type="http://schemas.openxmlformats.org/officeDocument/2006/relationships/image" Target="../media/image1.png"/><Relationship Id="rId5" Type="http://schemas.openxmlformats.org/officeDocument/2006/relationships/image" Target="../media/image43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45.png"/><Relationship Id="rId4" Type="http://schemas.openxmlformats.org/officeDocument/2006/relationships/image" Target="../media/image37.png"/><Relationship Id="rId9" Type="http://schemas.openxmlformats.org/officeDocument/2006/relationships/image" Target="../media/image1.png"/><Relationship Id="rId5" Type="http://schemas.openxmlformats.org/officeDocument/2006/relationships/image" Target="../media/image39.png"/><Relationship Id="rId6" Type="http://schemas.openxmlformats.org/officeDocument/2006/relationships/image" Target="../media/image40.png"/><Relationship Id="rId7" Type="http://schemas.openxmlformats.org/officeDocument/2006/relationships/image" Target="../media/image41.png"/><Relationship Id="rId8" Type="http://schemas.openxmlformats.org/officeDocument/2006/relationships/image" Target="../media/image80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1.png"/><Relationship Id="rId4" Type="http://schemas.openxmlformats.org/officeDocument/2006/relationships/image" Target="../media/image43.png"/><Relationship Id="rId5" Type="http://schemas.openxmlformats.org/officeDocument/2006/relationships/image" Target="../media/image44.gif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86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59.jp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85.png"/><Relationship Id="rId4" Type="http://schemas.openxmlformats.org/officeDocument/2006/relationships/image" Target="../media/image1.png"/><Relationship Id="rId5" Type="http://schemas.openxmlformats.org/officeDocument/2006/relationships/image" Target="../media/image51.jp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52.png"/><Relationship Id="rId4" Type="http://schemas.openxmlformats.org/officeDocument/2006/relationships/image" Target="../media/image1.png"/><Relationship Id="rId5" Type="http://schemas.openxmlformats.org/officeDocument/2006/relationships/image" Target="../media/image49.png"/><Relationship Id="rId6" Type="http://schemas.openxmlformats.org/officeDocument/2006/relationships/image" Target="../media/image50.gif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37.png"/><Relationship Id="rId4" Type="http://schemas.openxmlformats.org/officeDocument/2006/relationships/image" Target="../media/image39.png"/><Relationship Id="rId5" Type="http://schemas.openxmlformats.org/officeDocument/2006/relationships/image" Target="../media/image40.png"/><Relationship Id="rId6" Type="http://schemas.openxmlformats.org/officeDocument/2006/relationships/image" Target="../media/image1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1.png"/><Relationship Id="rId4" Type="http://schemas.openxmlformats.org/officeDocument/2006/relationships/image" Target="../media/image53.gif"/><Relationship Id="rId5" Type="http://schemas.openxmlformats.org/officeDocument/2006/relationships/image" Target="../media/image63.pn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1.png"/><Relationship Id="rId4" Type="http://schemas.openxmlformats.org/officeDocument/2006/relationships/image" Target="../media/image56.png"/><Relationship Id="rId5" Type="http://schemas.openxmlformats.org/officeDocument/2006/relationships/image" Target="../media/image62.pn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58.png"/><Relationship Id="rId4" Type="http://schemas.openxmlformats.org/officeDocument/2006/relationships/image" Target="../media/image1.png"/><Relationship Id="rId5" Type="http://schemas.openxmlformats.org/officeDocument/2006/relationships/image" Target="../media/image54.pn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1.png"/><Relationship Id="rId4" Type="http://schemas.openxmlformats.org/officeDocument/2006/relationships/image" Target="../media/image69.gif"/><Relationship Id="rId5" Type="http://schemas.openxmlformats.org/officeDocument/2006/relationships/image" Target="../media/image57.pn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1.png"/><Relationship Id="rId4" Type="http://schemas.openxmlformats.org/officeDocument/2006/relationships/image" Target="../media/image65.gif"/><Relationship Id="rId5" Type="http://schemas.openxmlformats.org/officeDocument/2006/relationships/image" Target="../media/image68.jpg"/><Relationship Id="rId6" Type="http://schemas.openxmlformats.org/officeDocument/2006/relationships/image" Target="../media/image67.png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60.png"/><Relationship Id="rId4" Type="http://schemas.openxmlformats.org/officeDocument/2006/relationships/image" Target="../media/image64.png"/><Relationship Id="rId5" Type="http://schemas.openxmlformats.org/officeDocument/2006/relationships/image" Target="../media/image70.png"/><Relationship Id="rId6" Type="http://schemas.openxmlformats.org/officeDocument/2006/relationships/image" Target="../media/image66.png"/><Relationship Id="rId7" Type="http://schemas.openxmlformats.org/officeDocument/2006/relationships/image" Target="../media/image1.png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61.png"/><Relationship Id="rId4" Type="http://schemas.openxmlformats.org/officeDocument/2006/relationships/image" Target="../media/image1.png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32.xml"/><Relationship Id="rId3" Type="http://schemas.openxmlformats.org/officeDocument/2006/relationships/image" Target="../media/image74.png"/><Relationship Id="rId4" Type="http://schemas.openxmlformats.org/officeDocument/2006/relationships/image" Target="../media/image79.png"/><Relationship Id="rId5" Type="http://schemas.openxmlformats.org/officeDocument/2006/relationships/image" Target="../media/image1.png"/><Relationship Id="rId6" Type="http://schemas.openxmlformats.org/officeDocument/2006/relationships/image" Target="../media/image75.gif"/><Relationship Id="rId7" Type="http://schemas.openxmlformats.org/officeDocument/2006/relationships/image" Target="../media/image84.png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33.xml"/><Relationship Id="rId3" Type="http://schemas.openxmlformats.org/officeDocument/2006/relationships/image" Target="../media/image76.png"/><Relationship Id="rId4" Type="http://schemas.openxmlformats.org/officeDocument/2006/relationships/image" Target="../media/image77.png"/><Relationship Id="rId5" Type="http://schemas.openxmlformats.org/officeDocument/2006/relationships/image" Target="../media/image71.png"/><Relationship Id="rId6" Type="http://schemas.openxmlformats.org/officeDocument/2006/relationships/image" Target="../media/image72.png"/><Relationship Id="rId7" Type="http://schemas.openxmlformats.org/officeDocument/2006/relationships/image" Target="../media/image84.png"/><Relationship Id="rId8" Type="http://schemas.openxmlformats.org/officeDocument/2006/relationships/image" Target="../media/image1.png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6.xml"/><Relationship Id="rId2" Type="http://schemas.openxmlformats.org/officeDocument/2006/relationships/notesSlide" Target="../notesSlides/notesSlide34.xml"/><Relationship Id="rId3" Type="http://schemas.openxmlformats.org/officeDocument/2006/relationships/image" Target="../media/image1.png"/><Relationship Id="rId4" Type="http://schemas.openxmlformats.org/officeDocument/2006/relationships/image" Target="../media/image2.jpg"/><Relationship Id="rId5" Type="http://schemas.openxmlformats.org/officeDocument/2006/relationships/image" Target="../media/image73.png"/><Relationship Id="rId6" Type="http://schemas.openxmlformats.org/officeDocument/2006/relationships/image" Target="../media/image81.png"/><Relationship Id="rId7" Type="http://schemas.openxmlformats.org/officeDocument/2006/relationships/image" Target="../media/image78.png"/><Relationship Id="rId8" Type="http://schemas.openxmlformats.org/officeDocument/2006/relationships/image" Target="../media/image82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Изображение" id="134" name="Google Shape;134;p18"/>
          <p:cNvPicPr preferRelativeResize="0"/>
          <p:nvPr>
            <p:ph idx="2" type="pic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98488" y="669779"/>
            <a:ext cx="3588460" cy="555243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Изображение" id="135" name="Google Shape;135;p18"/>
          <p:cNvPicPr preferRelativeResize="0"/>
          <p:nvPr>
            <p:ph idx="3" type="pic"/>
          </p:nvPr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2671727" y="736136"/>
            <a:ext cx="928637" cy="669201"/>
          </a:xfrm>
          <a:prstGeom prst="rect">
            <a:avLst/>
          </a:prstGeom>
          <a:noFill/>
          <a:ln>
            <a:noFill/>
          </a:ln>
        </p:spPr>
      </p:pic>
      <p:sp>
        <p:nvSpPr>
          <p:cNvPr id="136" name="Google Shape;136;p18"/>
          <p:cNvSpPr txBox="1"/>
          <p:nvPr>
            <p:ph idx="1" type="body"/>
          </p:nvPr>
        </p:nvSpPr>
        <p:spPr>
          <a:xfrm>
            <a:off x="640669" y="2704129"/>
            <a:ext cx="12505500" cy="5818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775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0"/>
              <a:buFont typeface="Helvetica Neue"/>
              <a:buNone/>
            </a:pPr>
            <a:r>
              <a:rPr lang="en-US"/>
              <a:t>Эволюция файловых систем: </a:t>
            </a:r>
            <a:endParaRPr/>
          </a:p>
        </p:txBody>
      </p:sp>
      <p:sp>
        <p:nvSpPr>
          <p:cNvPr id="137" name="Google Shape;137;p18"/>
          <p:cNvSpPr txBox="1"/>
          <p:nvPr>
            <p:ph idx="2" type="body"/>
          </p:nvPr>
        </p:nvSpPr>
        <p:spPr>
          <a:xfrm>
            <a:off x="609680" y="12471411"/>
            <a:ext cx="6436800" cy="646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600"/>
              <a:buFont typeface="Helvetica Neue"/>
              <a:buNone/>
            </a:pPr>
            <a:r>
              <a:rPr lang="en-US"/>
              <a:t>Марат Зимнуров</a:t>
            </a:r>
            <a:endParaRPr/>
          </a:p>
        </p:txBody>
      </p:sp>
      <p:pic>
        <p:nvPicPr>
          <p:cNvPr id="138" name="Google Shape;138;p18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 flipH="1">
            <a:off x="598496" y="10952198"/>
            <a:ext cx="1519201" cy="1519201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Google Shape;139;p18"/>
          <p:cNvSpPr txBox="1"/>
          <p:nvPr/>
        </p:nvSpPr>
        <p:spPr>
          <a:xfrm>
            <a:off x="853375" y="8634425"/>
            <a:ext cx="12080100" cy="1626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775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0"/>
              <a:buFont typeface="Helvetica Neue"/>
              <a:buNone/>
            </a:pPr>
            <a:r>
              <a:rPr b="1" lang="en-US" sz="11800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от Web2 к Web3</a:t>
            </a:r>
            <a:endParaRPr b="1" sz="11800">
              <a:solidFill>
                <a:schemeClr val="lt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"/>
          </a:p>
        </p:txBody>
      </p:sp>
      <p:pic>
        <p:nvPicPr>
          <p:cNvPr id="140" name="Google Shape;140;p18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4211324" y="2885625"/>
            <a:ext cx="9188124" cy="7239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1" name="Google Shape;141;p18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21244100" y="336300"/>
            <a:ext cx="1088625" cy="1519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19"/>
          <p:cNvSpPr txBox="1"/>
          <p:nvPr>
            <p:ph idx="12" type="sldNum"/>
          </p:nvPr>
        </p:nvSpPr>
        <p:spPr>
          <a:xfrm>
            <a:off x="23332448" y="699698"/>
            <a:ext cx="283800" cy="410400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</a:pPr>
            <a:fld id="{00000000-1234-1234-1234-123412341234}" type="slidenum">
              <a:rPr lang="en-US">
                <a:solidFill>
                  <a:srgbClr val="000000"/>
                </a:solidFill>
              </a:rPr>
              <a:t>‹#›</a:t>
            </a:fld>
            <a:endParaRPr/>
          </a:p>
        </p:txBody>
      </p:sp>
      <p:pic>
        <p:nvPicPr>
          <p:cNvPr id="147" name="Google Shape;147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672450" y="449701"/>
            <a:ext cx="664411" cy="927200"/>
          </a:xfrm>
          <a:prstGeom prst="rect">
            <a:avLst/>
          </a:prstGeom>
          <a:noFill/>
          <a:ln>
            <a:noFill/>
          </a:ln>
        </p:spPr>
      </p:pic>
      <p:sp>
        <p:nvSpPr>
          <p:cNvPr id="148" name="Google Shape;148;p19"/>
          <p:cNvSpPr/>
          <p:nvPr/>
        </p:nvSpPr>
        <p:spPr>
          <a:xfrm>
            <a:off x="850900" y="9915750"/>
            <a:ext cx="2849700" cy="2829600"/>
          </a:xfrm>
          <a:prstGeom prst="rect">
            <a:avLst/>
          </a:prstGeom>
          <a:solidFill>
            <a:srgbClr val="F7F8FA"/>
          </a:solidFill>
          <a:ln cap="flat" cmpd="sng" w="38100">
            <a:solidFill>
              <a:srgbClr val="151515"/>
            </a:solidFill>
            <a:prstDash val="solid"/>
            <a:round/>
            <a:headEnd len="sm" w="sm" type="none"/>
            <a:tailEnd len="sm" w="sm" type="none"/>
          </a:ln>
          <a:effectLst>
            <a:outerShdw rotWithShape="0" algn="bl" dir="2880000" dist="142875">
              <a:srgbClr val="000000"/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9" name="Google Shape;149;p19"/>
          <p:cNvSpPr txBox="1"/>
          <p:nvPr/>
        </p:nvSpPr>
        <p:spPr>
          <a:xfrm>
            <a:off x="593275" y="3255525"/>
            <a:ext cx="11598600" cy="646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600">
                <a:latin typeface="Helvetica Neue"/>
                <a:ea typeface="Helvetica Neue"/>
                <a:cs typeface="Helvetica Neue"/>
                <a:sym typeface="Helvetica Neue"/>
              </a:rPr>
              <a:t>Руководитель группы разработки в Avito.tech</a:t>
            </a:r>
            <a:endParaRPr b="1" sz="3600"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50" name="Google Shape;150;p19"/>
          <p:cNvSpPr txBox="1"/>
          <p:nvPr/>
        </p:nvSpPr>
        <p:spPr>
          <a:xfrm>
            <a:off x="598500" y="1956300"/>
            <a:ext cx="10812300" cy="826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5300">
                <a:latin typeface="Helvetica Neue"/>
                <a:ea typeface="Helvetica Neue"/>
                <a:cs typeface="Helvetica Neue"/>
                <a:sym typeface="Helvetica Neue"/>
              </a:rPr>
              <a:t>Марат Зимнуров</a:t>
            </a:r>
            <a:endParaRPr b="1" sz="5300"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id="151" name="Google Shape;151;p19"/>
          <p:cNvPicPr preferRelativeResize="0"/>
          <p:nvPr/>
        </p:nvPicPr>
        <p:blipFill rotWithShape="1">
          <a:blip r:embed="rId4">
            <a:alphaModFix/>
          </a:blip>
          <a:srcRect b="1834" l="17396" r="0" t="5091"/>
          <a:stretch/>
        </p:blipFill>
        <p:spPr>
          <a:xfrm>
            <a:off x="13631529" y="1919825"/>
            <a:ext cx="9416846" cy="10610725"/>
          </a:xfrm>
          <a:prstGeom prst="rect">
            <a:avLst/>
          </a:prstGeom>
          <a:noFill/>
          <a:ln>
            <a:noFill/>
          </a:ln>
        </p:spPr>
      </p:pic>
      <p:sp>
        <p:nvSpPr>
          <p:cNvPr id="152" name="Google Shape;152;p19"/>
          <p:cNvSpPr txBox="1"/>
          <p:nvPr/>
        </p:nvSpPr>
        <p:spPr>
          <a:xfrm>
            <a:off x="4107375" y="10068150"/>
            <a:ext cx="9208200" cy="646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-US" sz="3000"/>
              <a:t>github:</a:t>
            </a:r>
            <a:r>
              <a:rPr lang="en-US" sz="3000"/>
              <a:t> https://github.com/the-homeless-god</a:t>
            </a:r>
            <a:endParaRPr sz="3000"/>
          </a:p>
        </p:txBody>
      </p:sp>
      <p:sp>
        <p:nvSpPr>
          <p:cNvPr id="153" name="Google Shape;153;p19"/>
          <p:cNvSpPr txBox="1"/>
          <p:nvPr/>
        </p:nvSpPr>
        <p:spPr>
          <a:xfrm>
            <a:off x="4107375" y="10683750"/>
            <a:ext cx="9208200" cy="646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-US" sz="3000"/>
              <a:t>tg:</a:t>
            </a:r>
            <a:r>
              <a:rPr lang="en-US" sz="3000"/>
              <a:t> https://github.com/the_homeless_god</a:t>
            </a:r>
            <a:endParaRPr sz="3000"/>
          </a:p>
        </p:txBody>
      </p:sp>
      <p:pic>
        <p:nvPicPr>
          <p:cNvPr id="154" name="Google Shape;154;p1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027369" y="10065132"/>
            <a:ext cx="2552586" cy="2552617"/>
          </a:xfrm>
          <a:prstGeom prst="rect">
            <a:avLst/>
          </a:prstGeom>
          <a:noFill/>
          <a:ln>
            <a:noFill/>
          </a:ln>
        </p:spPr>
      </p:pic>
      <p:sp>
        <p:nvSpPr>
          <p:cNvPr id="155" name="Google Shape;155;p19"/>
          <p:cNvSpPr txBox="1"/>
          <p:nvPr/>
        </p:nvSpPr>
        <p:spPr>
          <a:xfrm>
            <a:off x="582499" y="6664875"/>
            <a:ext cx="11174100" cy="1177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4191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Helvetica Neue"/>
              <a:buChar char="●"/>
            </a:pPr>
            <a:r>
              <a:rPr b="1" i="1" lang="en-US" sz="3000">
                <a:latin typeface="Helvetica Neue"/>
                <a:ea typeface="Helvetica Neue"/>
                <a:cs typeface="Helvetica Neue"/>
                <a:sym typeface="Helvetica Neue"/>
              </a:rPr>
              <a:t>ex-worker: </a:t>
            </a:r>
            <a:r>
              <a:rPr lang="en-US" sz="3000">
                <a:latin typeface="Helvetica Neue"/>
                <a:ea typeface="Helvetica Neue"/>
                <a:cs typeface="Helvetica Neue"/>
                <a:sym typeface="Helvetica Neue"/>
              </a:rPr>
              <a:t>Microsoft, Adjust, Roadmunk, Xsolla, Tproger, Kontur, EPAM Anywhere, Akvelon</a:t>
            </a:r>
            <a:endParaRPr sz="3000"/>
          </a:p>
        </p:txBody>
      </p:sp>
      <p:sp>
        <p:nvSpPr>
          <p:cNvPr id="156" name="Google Shape;156;p19"/>
          <p:cNvSpPr txBox="1"/>
          <p:nvPr/>
        </p:nvSpPr>
        <p:spPr>
          <a:xfrm>
            <a:off x="578450" y="6033679"/>
            <a:ext cx="12566400" cy="646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41910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3000"/>
              <a:buFont typeface="Helvetica Neue"/>
              <a:buChar char="●"/>
            </a:pPr>
            <a:r>
              <a:rPr b="1" i="1" lang="en-US" sz="3000">
                <a:latin typeface="Helvetica Neue"/>
                <a:ea typeface="Helvetica Neue"/>
                <a:cs typeface="Helvetica Neue"/>
                <a:sym typeface="Helvetica Neue"/>
              </a:rPr>
              <a:t>project: </a:t>
            </a:r>
            <a:r>
              <a:rPr lang="en-US" sz="3000">
                <a:latin typeface="Helvetica Neue"/>
                <a:ea typeface="Helvetica Neue"/>
                <a:cs typeface="Helvetica Neue"/>
                <a:sym typeface="Helvetica Neue"/>
              </a:rPr>
              <a:t>digitable.ru</a:t>
            </a:r>
            <a:endParaRPr sz="3000"/>
          </a:p>
        </p:txBody>
      </p:sp>
      <p:sp>
        <p:nvSpPr>
          <p:cNvPr id="157" name="Google Shape;157;p19"/>
          <p:cNvSpPr txBox="1"/>
          <p:nvPr/>
        </p:nvSpPr>
        <p:spPr>
          <a:xfrm>
            <a:off x="582490" y="5434645"/>
            <a:ext cx="12566400" cy="646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41910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3000"/>
              <a:buFont typeface="Helvetica Neue"/>
              <a:buChar char="●"/>
            </a:pPr>
            <a:r>
              <a:rPr b="1" i="1" lang="en-US" sz="3000">
                <a:latin typeface="Helvetica Neue"/>
                <a:ea typeface="Helvetica Neue"/>
                <a:cs typeface="Helvetica Neue"/>
                <a:sym typeface="Helvetica Neue"/>
              </a:rPr>
              <a:t>role: </a:t>
            </a:r>
            <a:r>
              <a:rPr lang="en-US" sz="3000">
                <a:latin typeface="Helvetica Neue"/>
                <a:ea typeface="Helvetica Neue"/>
                <a:cs typeface="Helvetica Neue"/>
                <a:sym typeface="Helvetica Neue"/>
              </a:rPr>
              <a:t>lead full-stack engineer</a:t>
            </a:r>
            <a:r>
              <a:rPr b="1" lang="en-US" sz="3000">
                <a:latin typeface="Helvetica Neue"/>
                <a:ea typeface="Helvetica Neue"/>
                <a:cs typeface="Helvetica Neue"/>
                <a:sym typeface="Helvetica Neue"/>
              </a:rPr>
              <a:t> | </a:t>
            </a:r>
            <a:r>
              <a:rPr lang="en-US" sz="3000">
                <a:latin typeface="Helvetica Neue"/>
                <a:ea typeface="Helvetica Neue"/>
                <a:cs typeface="Helvetica Neue"/>
                <a:sym typeface="Helvetica Neue"/>
              </a:rPr>
              <a:t>team/tech/dev lead engineer</a:t>
            </a:r>
            <a:endParaRPr sz="3000"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58" name="Google Shape;158;p19"/>
          <p:cNvSpPr txBox="1"/>
          <p:nvPr/>
        </p:nvSpPr>
        <p:spPr>
          <a:xfrm>
            <a:off x="582490" y="4858047"/>
            <a:ext cx="12566400" cy="646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41910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3000"/>
              <a:buFont typeface="Helvetica Neue"/>
              <a:buChar char="●"/>
            </a:pPr>
            <a:r>
              <a:rPr b="1" i="1" lang="en-US" sz="3000">
                <a:latin typeface="Helvetica Neue"/>
                <a:ea typeface="Helvetica Neue"/>
                <a:cs typeface="Helvetica Neue"/>
                <a:sym typeface="Helvetica Neue"/>
              </a:rPr>
              <a:t>education: </a:t>
            </a:r>
            <a:r>
              <a:rPr lang="en-US" sz="3000">
                <a:latin typeface="Helvetica Neue"/>
                <a:ea typeface="Helvetica Neue"/>
                <a:cs typeface="Helvetica Neue"/>
                <a:sym typeface="Helvetica Neue"/>
              </a:rPr>
              <a:t>ассистент кафедры ИТиЦЭ в ИГХТУ</a:t>
            </a:r>
            <a:endParaRPr sz="3000"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59" name="Google Shape;159;p19"/>
          <p:cNvSpPr txBox="1"/>
          <p:nvPr/>
        </p:nvSpPr>
        <p:spPr>
          <a:xfrm>
            <a:off x="4107375" y="11299350"/>
            <a:ext cx="9208200" cy="646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-US" sz="3000"/>
              <a:t>linkedin:</a:t>
            </a:r>
            <a:r>
              <a:rPr lang="en-US" sz="3000"/>
              <a:t> https://www.linkedin.com/in/marat-z/</a:t>
            </a:r>
            <a:endParaRPr sz="3000"/>
          </a:p>
        </p:txBody>
      </p:sp>
      <p:sp>
        <p:nvSpPr>
          <p:cNvPr id="160" name="Google Shape;160;p19"/>
          <p:cNvSpPr txBox="1"/>
          <p:nvPr/>
        </p:nvSpPr>
        <p:spPr>
          <a:xfrm>
            <a:off x="578450" y="4244925"/>
            <a:ext cx="12566400" cy="646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41910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3000"/>
              <a:buFont typeface="Helvetica Neue"/>
              <a:buChar char="●"/>
            </a:pPr>
            <a:r>
              <a:rPr b="1" i="1" lang="en-US" sz="3000">
                <a:latin typeface="Helvetica Neue"/>
                <a:ea typeface="Helvetica Neue"/>
                <a:cs typeface="Helvetica Neue"/>
                <a:sym typeface="Helvetica Neue"/>
              </a:rPr>
              <a:t>fun of: </a:t>
            </a:r>
            <a:r>
              <a:rPr lang="en-US" sz="3000">
                <a:latin typeface="Helvetica Neue"/>
                <a:ea typeface="Helvetica Neue"/>
                <a:cs typeface="Helvetica Neue"/>
                <a:sym typeface="Helvetica Neue"/>
              </a:rPr>
              <a:t>bsd, wow hc, genetic algorithms, functional programming</a:t>
            </a:r>
            <a:endParaRPr sz="3000"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61" name="Google Shape;161;p19"/>
          <p:cNvSpPr txBox="1"/>
          <p:nvPr/>
        </p:nvSpPr>
        <p:spPr>
          <a:xfrm>
            <a:off x="4107375" y="11914950"/>
            <a:ext cx="9208200" cy="646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-US" sz="3000"/>
              <a:t>habr:</a:t>
            </a:r>
            <a:r>
              <a:rPr lang="en-US" sz="3000"/>
              <a:t> https://habr.com/ru/users/the_homeless_god/</a:t>
            </a:r>
            <a:endParaRPr sz="300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20"/>
          <p:cNvSpPr/>
          <p:nvPr/>
        </p:nvSpPr>
        <p:spPr>
          <a:xfrm>
            <a:off x="12134400" y="6974100"/>
            <a:ext cx="6218700" cy="6125700"/>
          </a:xfrm>
          <a:prstGeom prst="rect">
            <a:avLst/>
          </a:prstGeom>
          <a:solidFill>
            <a:schemeClr val="lt1"/>
          </a:solidFill>
          <a:ln cap="flat" cmpd="sng" w="38100">
            <a:solidFill>
              <a:srgbClr val="151515"/>
            </a:solidFill>
            <a:prstDash val="solid"/>
            <a:round/>
            <a:headEnd len="sm" w="sm" type="none"/>
            <a:tailEnd len="sm" w="sm" type="none"/>
          </a:ln>
          <a:effectLst>
            <a:outerShdw rotWithShape="0" algn="bl" dir="2880000" dist="142875">
              <a:srgbClr val="000000"/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7" name="Google Shape;167;p20"/>
          <p:cNvSpPr txBox="1"/>
          <p:nvPr>
            <p:ph idx="12" type="sldNum"/>
          </p:nvPr>
        </p:nvSpPr>
        <p:spPr>
          <a:xfrm>
            <a:off x="23332448" y="699698"/>
            <a:ext cx="283800" cy="410400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</a:pPr>
            <a:fld id="{00000000-1234-1234-1234-123412341234}" type="slidenum">
              <a:rPr lang="en-US">
                <a:solidFill>
                  <a:srgbClr val="000000"/>
                </a:solidFill>
              </a:rPr>
              <a:t>‹#›</a:t>
            </a:fld>
            <a:endParaRPr/>
          </a:p>
        </p:txBody>
      </p:sp>
      <p:sp>
        <p:nvSpPr>
          <p:cNvPr id="168" name="Google Shape;168;p20"/>
          <p:cNvSpPr txBox="1"/>
          <p:nvPr>
            <p:ph idx="1" type="body"/>
          </p:nvPr>
        </p:nvSpPr>
        <p:spPr>
          <a:xfrm>
            <a:off x="595649" y="11466525"/>
            <a:ext cx="10426200" cy="156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300"/>
              <a:buFont typeface="Helvetica Neue"/>
              <a:buNone/>
            </a:pPr>
            <a:r>
              <a:rPr i="1" lang="en-US"/>
              <a:t>Если, конечно, вообще </a:t>
            </a:r>
            <a:br>
              <a:rPr i="1" lang="en-US"/>
            </a:br>
            <a:r>
              <a:rPr i="1" lang="en-US"/>
              <a:t>ничего не хранить</a:t>
            </a:r>
            <a:endParaRPr i="1"/>
          </a:p>
        </p:txBody>
      </p:sp>
      <p:pic>
        <p:nvPicPr>
          <p:cNvPr id="169" name="Google Shape;169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9465650" y="6068775"/>
            <a:ext cx="4637150" cy="7628875"/>
          </a:xfrm>
          <a:prstGeom prst="rect">
            <a:avLst/>
          </a:prstGeom>
          <a:noFill/>
          <a:ln>
            <a:noFill/>
          </a:ln>
        </p:spPr>
      </p:pic>
      <p:sp>
        <p:nvSpPr>
          <p:cNvPr id="170" name="Google Shape;170;p20"/>
          <p:cNvSpPr txBox="1"/>
          <p:nvPr>
            <p:ph idx="3" type="body"/>
          </p:nvPr>
        </p:nvSpPr>
        <p:spPr>
          <a:xfrm>
            <a:off x="595652" y="2424350"/>
            <a:ext cx="22046700" cy="471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0"/>
              <a:buFont typeface="Helvetica Neue"/>
              <a:buNone/>
            </a:pPr>
            <a:r>
              <a:rPr lang="en-US" sz="15000">
                <a:solidFill>
                  <a:srgbClr val="7B4CFF"/>
                </a:solidFill>
              </a:rPr>
              <a:t>Идеального решения</a:t>
            </a:r>
            <a:r>
              <a:rPr lang="en-US" sz="15000"/>
              <a:t> по хранению данных</a:t>
            </a:r>
            <a:endParaRPr sz="15000"/>
          </a:p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0"/>
              <a:buFont typeface="Helvetica Neue"/>
              <a:buNone/>
            </a:pPr>
            <a:r>
              <a:rPr lang="en-US" sz="15000">
                <a:solidFill>
                  <a:srgbClr val="FE6948"/>
                </a:solidFill>
              </a:rPr>
              <a:t>НЕТ</a:t>
            </a:r>
            <a:endParaRPr sz="15000">
              <a:solidFill>
                <a:srgbClr val="FE6948"/>
              </a:solidFill>
            </a:endParaRPr>
          </a:p>
        </p:txBody>
      </p:sp>
      <p:pic>
        <p:nvPicPr>
          <p:cNvPr id="171" name="Google Shape;171;p2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672450" y="449701"/>
            <a:ext cx="664411" cy="92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2" name="Google Shape;172;p20"/>
          <p:cNvPicPr preferRelativeResize="0"/>
          <p:nvPr/>
        </p:nvPicPr>
        <p:blipFill rotWithShape="1">
          <a:blip r:embed="rId5">
            <a:alphaModFix/>
          </a:blip>
          <a:srcRect b="7484" l="7537" r="8060" t="7856"/>
          <a:stretch/>
        </p:blipFill>
        <p:spPr>
          <a:xfrm>
            <a:off x="12558275" y="7370525"/>
            <a:ext cx="5268450" cy="52841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6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21"/>
          <p:cNvSpPr txBox="1"/>
          <p:nvPr>
            <p:ph idx="12" type="sldNum"/>
          </p:nvPr>
        </p:nvSpPr>
        <p:spPr>
          <a:xfrm>
            <a:off x="23332448" y="699698"/>
            <a:ext cx="283800" cy="410400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</a:pPr>
            <a:fld id="{00000000-1234-1234-1234-123412341234}" type="slidenum">
              <a:rPr lang="en-US">
                <a:solidFill>
                  <a:srgbClr val="000000"/>
                </a:solidFill>
              </a:rPr>
              <a:t>‹#›</a:t>
            </a:fld>
            <a:endParaRPr/>
          </a:p>
        </p:txBody>
      </p:sp>
      <p:sp>
        <p:nvSpPr>
          <p:cNvPr id="178" name="Google Shape;178;p21"/>
          <p:cNvSpPr txBox="1"/>
          <p:nvPr>
            <p:ph idx="1" type="body"/>
          </p:nvPr>
        </p:nvSpPr>
        <p:spPr>
          <a:xfrm>
            <a:off x="598522" y="2700000"/>
            <a:ext cx="17125500" cy="5033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0"/>
              <a:buFont typeface="Helvetica Neue"/>
              <a:buNone/>
            </a:pPr>
            <a:r>
              <a:rPr lang="en-US"/>
              <a:t>Хранилища Web2: Централизация </a:t>
            </a:r>
            <a:br>
              <a:rPr lang="en-US"/>
            </a:br>
            <a:r>
              <a:rPr lang="en-US"/>
              <a:t>и хаос</a:t>
            </a:r>
            <a:endParaRPr/>
          </a:p>
        </p:txBody>
      </p:sp>
      <p:sp>
        <p:nvSpPr>
          <p:cNvPr id="179" name="Google Shape;179;p21"/>
          <p:cNvSpPr/>
          <p:nvPr/>
        </p:nvSpPr>
        <p:spPr>
          <a:xfrm>
            <a:off x="682829" y="10640338"/>
            <a:ext cx="2175300" cy="2175300"/>
          </a:xfrm>
          <a:prstGeom prst="rect">
            <a:avLst/>
          </a:prstGeom>
          <a:solidFill>
            <a:srgbClr val="FFFFFF"/>
          </a:solidFill>
          <a:ln cap="flat" cmpd="sng" w="38100">
            <a:solidFill>
              <a:srgbClr val="000000"/>
            </a:solidFill>
            <a:prstDash val="solid"/>
            <a:miter lim="400000"/>
            <a:headEnd len="sm" w="sm" type="none"/>
            <a:tailEnd len="sm" w="sm" type="none"/>
          </a:ln>
          <a:effectLst>
            <a:outerShdw rotWithShape="0" dir="2741011" dist="152400">
              <a:srgbClr val="000000"/>
            </a:outerShdw>
          </a:effectLst>
        </p:spPr>
        <p:txBody>
          <a:bodyPr anchorCtr="0" anchor="ctr" bIns="50800" lIns="50800" spcFirstLastPara="1" rIns="50800" wrap="square" tIns="508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Helvetica Neue"/>
              <a:buNone/>
            </a:pPr>
            <a:r>
              <a:t/>
            </a:r>
            <a:endParaRPr b="0" i="0" sz="2400" u="none" cap="none" strike="noStrike">
              <a:solidFill>
                <a:srgbClr val="5E5E5E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80" name="Google Shape;180;p21"/>
          <p:cNvSpPr txBox="1"/>
          <p:nvPr/>
        </p:nvSpPr>
        <p:spPr>
          <a:xfrm>
            <a:off x="1222319" y="10981362"/>
            <a:ext cx="1032300" cy="1749600"/>
          </a:xfrm>
          <a:prstGeom prst="rect">
            <a:avLst/>
          </a:prstGeom>
          <a:noFill/>
          <a:ln>
            <a:noFill/>
          </a:ln>
        </p:spPr>
        <p:txBody>
          <a:bodyPr anchorCtr="0" anchor="t" bIns="50800" lIns="50800" spcFirstLastPara="1" rIns="50800" wrap="square" tIns="50800">
            <a:spAutoFit/>
          </a:bodyPr>
          <a:lstStyle/>
          <a:p>
            <a:pPr indent="0" lvl="0" marL="0" marR="0" rtl="0" algn="l">
              <a:lnSpc>
                <a:spcPct val="8230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0"/>
              <a:buFont typeface="Helvetica Neue"/>
              <a:buNone/>
            </a:pPr>
            <a:r>
              <a:rPr b="1" i="0" lang="en-US" sz="13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1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1" name="Google Shape;181;p21"/>
          <p:cNvSpPr/>
          <p:nvPr/>
        </p:nvSpPr>
        <p:spPr>
          <a:xfrm>
            <a:off x="13396266" y="6857988"/>
            <a:ext cx="2175300" cy="2175300"/>
          </a:xfrm>
          <a:prstGeom prst="rect">
            <a:avLst/>
          </a:prstGeom>
          <a:solidFill>
            <a:srgbClr val="FFFFFF"/>
          </a:solidFill>
          <a:ln cap="flat" cmpd="sng" w="38100">
            <a:solidFill>
              <a:srgbClr val="000000"/>
            </a:solidFill>
            <a:prstDash val="solid"/>
            <a:miter lim="400000"/>
            <a:headEnd len="sm" w="sm" type="none"/>
            <a:tailEnd len="sm" w="sm" type="none"/>
          </a:ln>
        </p:spPr>
        <p:txBody>
          <a:bodyPr anchorCtr="0" anchor="ctr" bIns="50800" lIns="50800" spcFirstLastPara="1" rIns="50800" wrap="square" tIns="508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Helvetica Neue"/>
              <a:buNone/>
            </a:pPr>
            <a:r>
              <a:t/>
            </a:r>
            <a:endParaRPr b="0" i="0" sz="2400" u="none" cap="none" strike="noStrike">
              <a:solidFill>
                <a:srgbClr val="5E5E5E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82" name="Google Shape;182;p21"/>
          <p:cNvSpPr txBox="1"/>
          <p:nvPr/>
        </p:nvSpPr>
        <p:spPr>
          <a:xfrm>
            <a:off x="13996646" y="7174418"/>
            <a:ext cx="1032300" cy="1749600"/>
          </a:xfrm>
          <a:prstGeom prst="rect">
            <a:avLst/>
          </a:prstGeom>
          <a:noFill/>
          <a:ln>
            <a:noFill/>
          </a:ln>
        </p:spPr>
        <p:txBody>
          <a:bodyPr anchorCtr="0" anchor="t" bIns="50800" lIns="50800" spcFirstLastPara="1" rIns="50800" wrap="square" tIns="50800">
            <a:spAutoFit/>
          </a:bodyPr>
          <a:lstStyle/>
          <a:p>
            <a:pPr indent="0" lvl="0" marL="0" marR="0" rtl="0" algn="l">
              <a:lnSpc>
                <a:spcPct val="8230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0"/>
              <a:buFont typeface="Helvetica Neue"/>
              <a:buNone/>
            </a:pPr>
            <a:r>
              <a:rPr b="1" i="0" lang="en-US" sz="13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2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3" name="Google Shape;183;p21"/>
          <p:cNvSpPr/>
          <p:nvPr/>
        </p:nvSpPr>
        <p:spPr>
          <a:xfrm>
            <a:off x="17146278" y="8866013"/>
            <a:ext cx="2175300" cy="2175300"/>
          </a:xfrm>
          <a:prstGeom prst="rect">
            <a:avLst/>
          </a:prstGeom>
          <a:solidFill>
            <a:srgbClr val="FFFFFF"/>
          </a:solidFill>
          <a:ln cap="flat" cmpd="sng" w="38100">
            <a:solidFill>
              <a:srgbClr val="000000"/>
            </a:solidFill>
            <a:prstDash val="solid"/>
            <a:miter lim="400000"/>
            <a:headEnd len="sm" w="sm" type="none"/>
            <a:tailEnd len="sm" w="sm" type="none"/>
          </a:ln>
        </p:spPr>
        <p:txBody>
          <a:bodyPr anchorCtr="0" anchor="ctr" bIns="50800" lIns="50800" spcFirstLastPara="1" rIns="50800" wrap="square" tIns="508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Helvetica Neue"/>
              <a:buNone/>
            </a:pPr>
            <a:r>
              <a:t/>
            </a:r>
            <a:endParaRPr b="0" i="0" sz="2400" u="none" cap="none" strike="noStrike">
              <a:solidFill>
                <a:srgbClr val="5E5E5E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84" name="Google Shape;184;p21"/>
          <p:cNvSpPr txBox="1"/>
          <p:nvPr/>
        </p:nvSpPr>
        <p:spPr>
          <a:xfrm>
            <a:off x="17723950" y="9207037"/>
            <a:ext cx="1032300" cy="1749600"/>
          </a:xfrm>
          <a:prstGeom prst="rect">
            <a:avLst/>
          </a:prstGeom>
          <a:noFill/>
          <a:ln>
            <a:noFill/>
          </a:ln>
        </p:spPr>
        <p:txBody>
          <a:bodyPr anchorCtr="0" anchor="t" bIns="50800" lIns="50800" spcFirstLastPara="1" rIns="50800" wrap="square" tIns="50800">
            <a:spAutoFit/>
          </a:bodyPr>
          <a:lstStyle/>
          <a:p>
            <a:pPr indent="0" lvl="0" marL="0" marR="0" rtl="0" algn="l">
              <a:lnSpc>
                <a:spcPct val="8230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0"/>
              <a:buFont typeface="Helvetica Neue"/>
              <a:buNone/>
            </a:pPr>
            <a:r>
              <a:rPr b="1" i="0" lang="en-US" sz="13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3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5" name="Google Shape;185;p21"/>
          <p:cNvSpPr/>
          <p:nvPr/>
        </p:nvSpPr>
        <p:spPr>
          <a:xfrm>
            <a:off x="21302789" y="4447588"/>
            <a:ext cx="2175300" cy="2175300"/>
          </a:xfrm>
          <a:prstGeom prst="rect">
            <a:avLst/>
          </a:prstGeom>
          <a:solidFill>
            <a:srgbClr val="FFFFFF"/>
          </a:solidFill>
          <a:ln cap="flat" cmpd="sng" w="38100">
            <a:solidFill>
              <a:srgbClr val="000000"/>
            </a:solidFill>
            <a:prstDash val="solid"/>
            <a:miter lim="400000"/>
            <a:headEnd len="sm" w="sm" type="none"/>
            <a:tailEnd len="sm" w="sm" type="none"/>
          </a:ln>
        </p:spPr>
        <p:txBody>
          <a:bodyPr anchorCtr="0" anchor="ctr" bIns="50800" lIns="50800" spcFirstLastPara="1" rIns="50800" wrap="square" tIns="508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Helvetica Neue"/>
              <a:buNone/>
            </a:pPr>
            <a:r>
              <a:t/>
            </a:r>
            <a:endParaRPr b="0" i="0" sz="2400" u="none" cap="none" strike="noStrike">
              <a:solidFill>
                <a:srgbClr val="5E5E5E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86" name="Google Shape;186;p21"/>
          <p:cNvSpPr txBox="1"/>
          <p:nvPr/>
        </p:nvSpPr>
        <p:spPr>
          <a:xfrm>
            <a:off x="21845374" y="4762809"/>
            <a:ext cx="1032300" cy="1749600"/>
          </a:xfrm>
          <a:prstGeom prst="rect">
            <a:avLst/>
          </a:prstGeom>
          <a:noFill/>
          <a:ln>
            <a:noFill/>
          </a:ln>
        </p:spPr>
        <p:txBody>
          <a:bodyPr anchorCtr="0" anchor="t" bIns="50800" lIns="50800" spcFirstLastPara="1" rIns="50800" wrap="square" tIns="50800">
            <a:spAutoFit/>
          </a:bodyPr>
          <a:lstStyle/>
          <a:p>
            <a:pPr indent="0" lvl="0" marL="0" marR="0" rtl="0" algn="l">
              <a:lnSpc>
                <a:spcPct val="8230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0"/>
              <a:buFont typeface="Helvetica Neue"/>
              <a:buNone/>
            </a:pPr>
            <a:r>
              <a:rPr b="1" i="0" lang="en-US" sz="13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4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87" name="Google Shape;187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672450" y="449701"/>
            <a:ext cx="664411" cy="92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8" name="Google Shape;188;p21" title="chaos.gif"/>
          <p:cNvPicPr preferRelativeResize="0"/>
          <p:nvPr/>
        </p:nvPicPr>
        <p:blipFill rotWithShape="1">
          <a:blip r:embed="rId4">
            <a:alphaModFix/>
          </a:blip>
          <a:srcRect b="0" l="0" r="0" t="11590"/>
          <a:stretch/>
        </p:blipFill>
        <p:spPr>
          <a:xfrm>
            <a:off x="4822338" y="8646466"/>
            <a:ext cx="6827399" cy="408448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2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3" name="Google Shape;193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205150">
            <a:off x="12674228" y="64696"/>
            <a:ext cx="11058020" cy="4189386"/>
          </a:xfrm>
          <a:prstGeom prst="rect">
            <a:avLst/>
          </a:prstGeom>
          <a:noFill/>
          <a:ln>
            <a:noFill/>
          </a:ln>
        </p:spPr>
      </p:pic>
      <p:pic>
        <p:nvPicPr>
          <p:cNvPr id="194" name="Google Shape;194;p2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2043049" y="2661025"/>
            <a:ext cx="11295600" cy="1682900"/>
          </a:xfrm>
          <a:prstGeom prst="rect">
            <a:avLst/>
          </a:prstGeom>
          <a:noFill/>
          <a:ln>
            <a:noFill/>
          </a:ln>
        </p:spPr>
      </p:pic>
      <p:sp>
        <p:nvSpPr>
          <p:cNvPr id="195" name="Google Shape;195;p22"/>
          <p:cNvSpPr txBox="1"/>
          <p:nvPr>
            <p:ph idx="12" type="sldNum"/>
          </p:nvPr>
        </p:nvSpPr>
        <p:spPr>
          <a:xfrm>
            <a:off x="22878178" y="699700"/>
            <a:ext cx="738000" cy="410400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</a:pPr>
            <a:fld id="{00000000-1234-1234-1234-123412341234}" type="slidenum">
              <a:rPr lang="en-US">
                <a:solidFill>
                  <a:srgbClr val="000000"/>
                </a:solidFill>
              </a:rPr>
              <a:t>‹#›</a:t>
            </a:fld>
            <a:endParaRPr/>
          </a:p>
        </p:txBody>
      </p:sp>
      <p:sp>
        <p:nvSpPr>
          <p:cNvPr id="196" name="Google Shape;196;p22"/>
          <p:cNvSpPr txBox="1"/>
          <p:nvPr>
            <p:ph idx="1" type="body"/>
          </p:nvPr>
        </p:nvSpPr>
        <p:spPr>
          <a:xfrm>
            <a:off x="618652" y="5422045"/>
            <a:ext cx="10611000" cy="4053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4826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000"/>
              <a:buChar char="●"/>
            </a:pPr>
            <a:r>
              <a:rPr lang="en-US" sz="4000"/>
              <a:t>Централизованные дата-центры</a:t>
            </a:r>
            <a:endParaRPr sz="4000"/>
          </a:p>
          <a:p>
            <a:pPr indent="-482600" lvl="0" marL="45720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ts val="4000"/>
              <a:buChar char="●"/>
            </a:pPr>
            <a:r>
              <a:rPr lang="en-US" sz="4000"/>
              <a:t>Single point of failure</a:t>
            </a:r>
            <a:endParaRPr sz="4000"/>
          </a:p>
          <a:p>
            <a:pPr indent="-482600" lvl="0" marL="45720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ts val="4000"/>
              <a:buChar char="●"/>
            </a:pPr>
            <a:r>
              <a:rPr lang="en-US" sz="4000"/>
              <a:t>Утечки данных</a:t>
            </a:r>
            <a:endParaRPr sz="4000"/>
          </a:p>
          <a:p>
            <a:pPr indent="-482600" lvl="0" marL="45720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ts val="4000"/>
              <a:buChar char="●"/>
            </a:pPr>
            <a:r>
              <a:rPr lang="en-US" sz="4000"/>
              <a:t>Зависимость от единого провайдера</a:t>
            </a:r>
            <a:endParaRPr sz="4000"/>
          </a:p>
          <a:p>
            <a:pPr indent="-482600" lvl="0" marL="45720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SzPts val="4000"/>
              <a:buChar char="●"/>
            </a:pPr>
            <a:r>
              <a:rPr lang="en-US" sz="4000"/>
              <a:t>Система не выдерживает нагрузку</a:t>
            </a:r>
            <a:endParaRPr sz="4000"/>
          </a:p>
        </p:txBody>
      </p:sp>
      <p:sp>
        <p:nvSpPr>
          <p:cNvPr id="197" name="Google Shape;197;p22"/>
          <p:cNvSpPr txBox="1"/>
          <p:nvPr>
            <p:ph idx="2" type="body"/>
          </p:nvPr>
        </p:nvSpPr>
        <p:spPr>
          <a:xfrm>
            <a:off x="593275" y="2722125"/>
            <a:ext cx="8503200" cy="1477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Helvetica Neue"/>
              <a:buNone/>
            </a:pPr>
            <a:r>
              <a:rPr lang="en-US" sz="4500"/>
              <a:t>Классический Web2-кошмар, не правда ли?</a:t>
            </a:r>
            <a:endParaRPr sz="4500"/>
          </a:p>
        </p:txBody>
      </p:sp>
      <p:sp>
        <p:nvSpPr>
          <p:cNvPr id="198" name="Google Shape;198;p22"/>
          <p:cNvSpPr txBox="1"/>
          <p:nvPr>
            <p:ph idx="3" type="body"/>
          </p:nvPr>
        </p:nvSpPr>
        <p:spPr>
          <a:xfrm>
            <a:off x="598497" y="1632575"/>
            <a:ext cx="11593500" cy="826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300"/>
              <a:buFont typeface="Helvetica Neue"/>
              <a:buNone/>
            </a:pPr>
            <a:r>
              <a:rPr lang="en-US"/>
              <a:t>ХРАНИЛИЩА WEB2</a:t>
            </a:r>
            <a:endParaRPr/>
          </a:p>
        </p:txBody>
      </p:sp>
      <p:sp>
        <p:nvSpPr>
          <p:cNvPr id="199" name="Google Shape;199;p22"/>
          <p:cNvSpPr txBox="1"/>
          <p:nvPr>
            <p:ph idx="1" type="body"/>
          </p:nvPr>
        </p:nvSpPr>
        <p:spPr>
          <a:xfrm>
            <a:off x="12656100" y="5446500"/>
            <a:ext cx="11593500" cy="6177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4826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000"/>
              <a:buChar char="●"/>
            </a:pPr>
            <a:r>
              <a:rPr lang="en-US" sz="4000"/>
              <a:t>Высокая стоимость инфраструктуры</a:t>
            </a:r>
            <a:endParaRPr sz="4000"/>
          </a:p>
          <a:p>
            <a:pPr indent="-482600" lvl="0" marL="45720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ts val="4000"/>
              <a:buChar char="●"/>
            </a:pPr>
            <a:r>
              <a:rPr lang="en-US" sz="4000"/>
              <a:t>Масштабирование требует </a:t>
            </a:r>
            <a:br>
              <a:rPr lang="en-US" sz="4000"/>
            </a:br>
            <a:r>
              <a:rPr lang="en-US" sz="4000"/>
              <a:t>значительного времени</a:t>
            </a:r>
            <a:endParaRPr sz="4000"/>
          </a:p>
          <a:p>
            <a:pPr indent="-482600" lvl="0" marL="45720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ts val="4000"/>
              <a:buChar char="●"/>
            </a:pPr>
            <a:r>
              <a:rPr lang="en-US" sz="4000"/>
              <a:t>Ограничения пропускной способности</a:t>
            </a:r>
            <a:endParaRPr sz="4000"/>
          </a:p>
          <a:p>
            <a:pPr indent="-482600" lvl="0" marL="45720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ts val="4000"/>
              <a:buChar char="●"/>
            </a:pPr>
            <a:r>
              <a:rPr lang="en-US" sz="4000"/>
              <a:t>Сложность организации </a:t>
            </a:r>
            <a:br>
              <a:rPr lang="en-US" sz="4000"/>
            </a:br>
            <a:r>
              <a:rPr lang="en-US" sz="4000"/>
              <a:t>резервного копирования</a:t>
            </a:r>
            <a:endParaRPr sz="4000"/>
          </a:p>
          <a:p>
            <a:pPr indent="-482600" lvl="0" marL="45720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SzPts val="4000"/>
              <a:buChar char="●"/>
            </a:pPr>
            <a:r>
              <a:rPr lang="en-US" sz="4000"/>
              <a:t>Проблемы с доступностью </a:t>
            </a:r>
            <a:br>
              <a:rPr lang="en-US" sz="4000"/>
            </a:br>
            <a:r>
              <a:rPr lang="en-US" sz="4000"/>
              <a:t>при сбоях оборудования</a:t>
            </a:r>
            <a:endParaRPr sz="4000"/>
          </a:p>
        </p:txBody>
      </p:sp>
      <p:pic>
        <p:nvPicPr>
          <p:cNvPr id="200" name="Google Shape;200;p2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 rot="899652">
            <a:off x="7455638" y="9885652"/>
            <a:ext cx="4258229" cy="3542751"/>
          </a:xfrm>
          <a:prstGeom prst="rect">
            <a:avLst/>
          </a:prstGeom>
          <a:noFill/>
          <a:ln>
            <a:noFill/>
          </a:ln>
        </p:spPr>
      </p:pic>
      <p:sp>
        <p:nvSpPr>
          <p:cNvPr id="201" name="Google Shape;201;p22"/>
          <p:cNvSpPr/>
          <p:nvPr/>
        </p:nvSpPr>
        <p:spPr>
          <a:xfrm>
            <a:off x="12043050" y="2459063"/>
            <a:ext cx="2086800" cy="2086800"/>
          </a:xfrm>
          <a:prstGeom prst="ellipse">
            <a:avLst/>
          </a:prstGeom>
          <a:solidFill>
            <a:schemeClr val="lt1"/>
          </a:solidFill>
          <a:ln cap="flat" cmpd="sng" w="28575">
            <a:solidFill>
              <a:srgbClr val="15151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latin typeface="Helvetica Neue"/>
                <a:ea typeface="Helvetica Neue"/>
                <a:cs typeface="Helvetica Neue"/>
                <a:sym typeface="Helvetica Neue"/>
              </a:rPr>
              <a:t>99%</a:t>
            </a:r>
            <a:endParaRPr b="1" sz="2000"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latin typeface="Helvetica Neue"/>
                <a:ea typeface="Helvetica Neue"/>
                <a:cs typeface="Helvetica Neue"/>
                <a:sym typeface="Helvetica Neue"/>
              </a:rPr>
              <a:t>3d 15h</a:t>
            </a:r>
            <a:endParaRPr b="1" sz="2000"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202" name="Google Shape;202;p22"/>
          <p:cNvSpPr/>
          <p:nvPr/>
        </p:nvSpPr>
        <p:spPr>
          <a:xfrm>
            <a:off x="15112650" y="2459063"/>
            <a:ext cx="2086800" cy="2086800"/>
          </a:xfrm>
          <a:prstGeom prst="ellipse">
            <a:avLst/>
          </a:prstGeom>
          <a:solidFill>
            <a:schemeClr val="lt1"/>
          </a:solidFill>
          <a:ln cap="flat" cmpd="sng" w="28575">
            <a:solidFill>
              <a:srgbClr val="15151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100">
                <a:latin typeface="Helvetica Neue"/>
                <a:ea typeface="Helvetica Neue"/>
                <a:cs typeface="Helvetica Neue"/>
                <a:sym typeface="Helvetica Neue"/>
              </a:rPr>
              <a:t>99,9%</a:t>
            </a:r>
            <a:endParaRPr b="1" sz="2100"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100">
                <a:latin typeface="Helvetica Neue"/>
                <a:ea typeface="Helvetica Neue"/>
                <a:cs typeface="Helvetica Neue"/>
                <a:sym typeface="Helvetica Neue"/>
              </a:rPr>
              <a:t>8h 46m</a:t>
            </a:r>
            <a:endParaRPr b="1" sz="2100"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203" name="Google Shape;203;p22"/>
          <p:cNvSpPr/>
          <p:nvPr/>
        </p:nvSpPr>
        <p:spPr>
          <a:xfrm>
            <a:off x="18182250" y="2459063"/>
            <a:ext cx="2086800" cy="2086800"/>
          </a:xfrm>
          <a:prstGeom prst="ellipse">
            <a:avLst/>
          </a:prstGeom>
          <a:solidFill>
            <a:schemeClr val="lt1"/>
          </a:solidFill>
          <a:ln cap="flat" cmpd="sng" w="28575">
            <a:solidFill>
              <a:srgbClr val="15151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300">
                <a:latin typeface="Helvetica Neue"/>
                <a:ea typeface="Helvetica Neue"/>
                <a:cs typeface="Helvetica Neue"/>
                <a:sym typeface="Helvetica Neue"/>
              </a:rPr>
              <a:t>99,99%</a:t>
            </a:r>
            <a:endParaRPr b="1" sz="2300"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300">
                <a:latin typeface="Helvetica Neue"/>
                <a:ea typeface="Helvetica Neue"/>
                <a:cs typeface="Helvetica Neue"/>
                <a:sym typeface="Helvetica Neue"/>
              </a:rPr>
              <a:t>52m</a:t>
            </a:r>
            <a:endParaRPr b="1" sz="2300"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204" name="Google Shape;204;p22"/>
          <p:cNvSpPr/>
          <p:nvPr/>
        </p:nvSpPr>
        <p:spPr>
          <a:xfrm>
            <a:off x="21251850" y="2459063"/>
            <a:ext cx="2086800" cy="2086800"/>
          </a:xfrm>
          <a:prstGeom prst="ellipse">
            <a:avLst/>
          </a:prstGeom>
          <a:solidFill>
            <a:schemeClr val="lt1"/>
          </a:solidFill>
          <a:ln cap="flat" cmpd="sng" w="28575">
            <a:solidFill>
              <a:srgbClr val="15151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500">
                <a:latin typeface="Helvetica Neue"/>
                <a:ea typeface="Helvetica Neue"/>
                <a:cs typeface="Helvetica Neue"/>
                <a:sym typeface="Helvetica Neue"/>
              </a:rPr>
              <a:t>99,999%</a:t>
            </a:r>
            <a:endParaRPr b="1" sz="2500"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500">
                <a:latin typeface="Helvetica Neue"/>
                <a:ea typeface="Helvetica Neue"/>
                <a:cs typeface="Helvetica Neue"/>
                <a:sym typeface="Helvetica Neue"/>
              </a:rPr>
              <a:t>5m</a:t>
            </a:r>
            <a:endParaRPr b="1" sz="2500"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205" name="Google Shape;205;p22"/>
          <p:cNvSpPr txBox="1"/>
          <p:nvPr/>
        </p:nvSpPr>
        <p:spPr>
          <a:xfrm>
            <a:off x="14582775" y="935225"/>
            <a:ext cx="62916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latin typeface="Helvetica Neue"/>
                <a:ea typeface="Helvetica Neue"/>
                <a:cs typeface="Helvetica Neue"/>
                <a:sym typeface="Helvetica Neue"/>
              </a:rPr>
              <a:t>Availability% </a:t>
            </a:r>
            <a:r>
              <a:rPr b="1" lang="en-US" sz="2800">
                <a:solidFill>
                  <a:srgbClr val="FE6948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VS </a:t>
            </a:r>
            <a:r>
              <a:rPr b="1" lang="en-US" sz="2800">
                <a:latin typeface="Helvetica Neue"/>
                <a:ea typeface="Helvetica Neue"/>
                <a:cs typeface="Helvetica Neue"/>
                <a:sym typeface="Helvetica Neue"/>
              </a:rPr>
              <a:t>Downtime per Year</a:t>
            </a:r>
            <a:endParaRPr b="1" sz="2800"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id="206" name="Google Shape;206;p22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5672450" y="449701"/>
            <a:ext cx="664411" cy="92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000"/>
                            </p:stCondLst>
                            <p:childTnLst>
                              <p:par>
                                <p:cTn fill="hold" nodeType="after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0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23"/>
          <p:cNvSpPr txBox="1"/>
          <p:nvPr>
            <p:ph idx="12" type="sldNum"/>
          </p:nvPr>
        </p:nvSpPr>
        <p:spPr>
          <a:xfrm>
            <a:off x="22915225" y="699700"/>
            <a:ext cx="833700" cy="410400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</a:pPr>
            <a:fld id="{00000000-1234-1234-1234-123412341234}" type="slidenum">
              <a:rPr lang="en-US">
                <a:solidFill>
                  <a:srgbClr val="000000"/>
                </a:solidFill>
              </a:rPr>
              <a:t>‹#›</a:t>
            </a:fld>
            <a:endParaRPr/>
          </a:p>
        </p:txBody>
      </p:sp>
      <p:pic>
        <p:nvPicPr>
          <p:cNvPr descr="Изображение" id="212" name="Google Shape;212;p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827819" y="6286500"/>
            <a:ext cx="18728349" cy="1143000"/>
          </a:xfrm>
          <a:prstGeom prst="rect">
            <a:avLst/>
          </a:prstGeom>
          <a:noFill/>
          <a:ln>
            <a:noFill/>
          </a:ln>
        </p:spPr>
      </p:pic>
      <p:sp>
        <p:nvSpPr>
          <p:cNvPr id="213" name="Google Shape;213;p23"/>
          <p:cNvSpPr txBox="1"/>
          <p:nvPr>
            <p:ph idx="1" type="body"/>
          </p:nvPr>
        </p:nvSpPr>
        <p:spPr>
          <a:xfrm>
            <a:off x="1843662" y="5019430"/>
            <a:ext cx="20696700" cy="1739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rtl="0" algn="ctr">
              <a:lnSpc>
                <a:spcPct val="8230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0"/>
              <a:buFont typeface="Helvetica Neue"/>
              <a:buNone/>
            </a:pPr>
            <a:r>
              <a:rPr lang="en-US"/>
              <a:t>А что если я хочу…</a:t>
            </a:r>
            <a:endParaRPr/>
          </a:p>
        </p:txBody>
      </p:sp>
      <p:sp>
        <p:nvSpPr>
          <p:cNvPr id="214" name="Google Shape;214;p23"/>
          <p:cNvSpPr txBox="1"/>
          <p:nvPr/>
        </p:nvSpPr>
        <p:spPr>
          <a:xfrm>
            <a:off x="4452900" y="7505700"/>
            <a:ext cx="18900900" cy="4617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53340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Font typeface="Helvetica Neue"/>
              <a:buAutoNum type="arabicPeriod"/>
            </a:pPr>
            <a:r>
              <a:rPr b="1" lang="en-US" sz="4800">
                <a:latin typeface="Helvetica Neue"/>
                <a:ea typeface="Helvetica Neue"/>
                <a:cs typeface="Helvetica Neue"/>
                <a:sym typeface="Helvetica Neue"/>
              </a:rPr>
              <a:t>Данные существуют одновременно «везде и нигде»</a:t>
            </a:r>
            <a:endParaRPr b="1" sz="4800"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-53340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Font typeface="Helvetica Neue"/>
              <a:buAutoNum type="arabicPeriod"/>
            </a:pPr>
            <a:r>
              <a:rPr b="1" lang="en-US" sz="4800">
                <a:latin typeface="Helvetica Neue"/>
                <a:ea typeface="Helvetica Neue"/>
                <a:cs typeface="Helvetica Neue"/>
                <a:sym typeface="Helvetica Neue"/>
              </a:rPr>
              <a:t>Тысячи независимых узлов вместо единого сервера</a:t>
            </a:r>
            <a:endParaRPr b="1" sz="4800"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-53340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Font typeface="Helvetica Neue"/>
              <a:buAutoNum type="arabicPeriod"/>
            </a:pPr>
            <a:r>
              <a:rPr b="1" lang="en-US" sz="4800">
                <a:latin typeface="Helvetica Neue"/>
                <a:ea typeface="Helvetica Neue"/>
                <a:cs typeface="Helvetica Neue"/>
                <a:sym typeface="Helvetica Neue"/>
              </a:rPr>
              <a:t>Криптографические ключи вместо </a:t>
            </a:r>
            <a:br>
              <a:rPr b="1" lang="en-US" sz="4800">
                <a:latin typeface="Helvetica Neue"/>
                <a:ea typeface="Helvetica Neue"/>
                <a:cs typeface="Helvetica Neue"/>
                <a:sym typeface="Helvetica Neue"/>
              </a:rPr>
            </a:br>
            <a:r>
              <a:rPr b="1" lang="en-US" sz="4800">
                <a:latin typeface="Helvetica Neue"/>
                <a:ea typeface="Helvetica Neue"/>
                <a:cs typeface="Helvetica Neue"/>
                <a:sym typeface="Helvetica Neue"/>
              </a:rPr>
              <a:t>паролей администратора</a:t>
            </a:r>
            <a:endParaRPr b="1" sz="4800"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-53340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Font typeface="Helvetica Neue"/>
              <a:buAutoNum type="arabicPeriod"/>
            </a:pPr>
            <a:r>
              <a:rPr b="1" lang="en-US" sz="4800">
                <a:latin typeface="Helvetica Neue"/>
                <a:ea typeface="Helvetica Neue"/>
                <a:cs typeface="Helvetica Neue"/>
                <a:sym typeface="Helvetica Neue"/>
              </a:rPr>
              <a:t>Механизм консенсуса вместо </a:t>
            </a:r>
            <a:br>
              <a:rPr b="1" lang="en-US" sz="4800">
                <a:latin typeface="Helvetica Neue"/>
                <a:ea typeface="Helvetica Neue"/>
                <a:cs typeface="Helvetica Neue"/>
                <a:sym typeface="Helvetica Neue"/>
              </a:rPr>
            </a:br>
            <a:r>
              <a:rPr b="1" lang="en-US" sz="4800">
                <a:latin typeface="Helvetica Neue"/>
                <a:ea typeface="Helvetica Neue"/>
                <a:cs typeface="Helvetica Neue"/>
                <a:sym typeface="Helvetica Neue"/>
              </a:rPr>
              <a:t>централизованного управления</a:t>
            </a:r>
            <a:endParaRPr b="1" sz="4800"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id="215" name="Google Shape;215;p23" title="Make It Rain Money GIF by SpongeBob SquarePants.gif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-1469574"/>
            <a:ext cx="24384000" cy="182392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2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2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xit" presetID="23" presetSubtype="32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dur="2000"/>
                                        <p:tgtEl>
                                          <p:spTgt spid="2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w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2000"/>
                                        <p:tgtEl>
                                          <p:spTgt spid="2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h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dur="1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9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p24"/>
          <p:cNvSpPr txBox="1"/>
          <p:nvPr>
            <p:ph idx="12" type="sldNum"/>
          </p:nvPr>
        </p:nvSpPr>
        <p:spPr>
          <a:xfrm>
            <a:off x="23332448" y="699698"/>
            <a:ext cx="283800" cy="410400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</a:pPr>
            <a:fld id="{00000000-1234-1234-1234-123412341234}" type="slidenum">
              <a:rPr lang="en-US">
                <a:solidFill>
                  <a:srgbClr val="000000"/>
                </a:solidFill>
              </a:rPr>
              <a:t>‹#›</a:t>
            </a:fld>
            <a:endParaRPr/>
          </a:p>
        </p:txBody>
      </p:sp>
      <p:sp>
        <p:nvSpPr>
          <p:cNvPr id="221" name="Google Shape;221;p24"/>
          <p:cNvSpPr txBox="1"/>
          <p:nvPr>
            <p:ph idx="1" type="body"/>
          </p:nvPr>
        </p:nvSpPr>
        <p:spPr>
          <a:xfrm>
            <a:off x="598513" y="2700000"/>
            <a:ext cx="22734000" cy="173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8230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0"/>
              <a:buFont typeface="Helvetica Neue"/>
              <a:buNone/>
            </a:pPr>
            <a:r>
              <a:rPr lang="en-US"/>
              <a:t>Исторический контекст</a:t>
            </a:r>
            <a:endParaRPr/>
          </a:p>
        </p:txBody>
      </p:sp>
      <p:sp>
        <p:nvSpPr>
          <p:cNvPr id="222" name="Google Shape;222;p24"/>
          <p:cNvSpPr/>
          <p:nvPr/>
        </p:nvSpPr>
        <p:spPr>
          <a:xfrm>
            <a:off x="829416" y="10956613"/>
            <a:ext cx="2175300" cy="2175300"/>
          </a:xfrm>
          <a:prstGeom prst="rect">
            <a:avLst/>
          </a:prstGeom>
          <a:solidFill>
            <a:srgbClr val="FFFFFF"/>
          </a:solidFill>
          <a:ln cap="flat" cmpd="sng" w="38100">
            <a:solidFill>
              <a:srgbClr val="000000"/>
            </a:solidFill>
            <a:prstDash val="solid"/>
            <a:miter lim="400000"/>
            <a:headEnd len="sm" w="sm" type="none"/>
            <a:tailEnd len="sm" w="sm" type="none"/>
          </a:ln>
        </p:spPr>
        <p:txBody>
          <a:bodyPr anchorCtr="0" anchor="ctr" bIns="50800" lIns="50800" spcFirstLastPara="1" rIns="50800" wrap="square" tIns="508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Helvetica Neue"/>
              <a:buNone/>
            </a:pPr>
            <a:r>
              <a:t/>
            </a:r>
            <a:endParaRPr b="0" i="0" sz="2400" u="none" cap="none" strike="noStrike">
              <a:solidFill>
                <a:srgbClr val="5E5E5E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223" name="Google Shape;223;p24"/>
          <p:cNvSpPr txBox="1"/>
          <p:nvPr/>
        </p:nvSpPr>
        <p:spPr>
          <a:xfrm>
            <a:off x="1429796" y="11273043"/>
            <a:ext cx="1032300" cy="1749600"/>
          </a:xfrm>
          <a:prstGeom prst="rect">
            <a:avLst/>
          </a:prstGeom>
          <a:noFill/>
          <a:ln>
            <a:noFill/>
          </a:ln>
        </p:spPr>
        <p:txBody>
          <a:bodyPr anchorCtr="0" anchor="t" bIns="50800" lIns="50800" spcFirstLastPara="1" rIns="50800" wrap="square" tIns="50800">
            <a:spAutoFit/>
          </a:bodyPr>
          <a:lstStyle/>
          <a:p>
            <a:pPr indent="0" lvl="0" marL="0" marR="0" rtl="0" algn="l">
              <a:lnSpc>
                <a:spcPct val="8230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0"/>
              <a:buFont typeface="Helvetica Neue"/>
              <a:buNone/>
            </a:pPr>
            <a:r>
              <a:rPr b="1" i="0" lang="en-US" sz="13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1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4" name="Google Shape;224;p24"/>
          <p:cNvSpPr/>
          <p:nvPr/>
        </p:nvSpPr>
        <p:spPr>
          <a:xfrm>
            <a:off x="17146278" y="8866013"/>
            <a:ext cx="2175300" cy="2175300"/>
          </a:xfrm>
          <a:prstGeom prst="rect">
            <a:avLst/>
          </a:prstGeom>
          <a:solidFill>
            <a:srgbClr val="FFFFFF"/>
          </a:solidFill>
          <a:ln cap="flat" cmpd="sng" w="38100">
            <a:solidFill>
              <a:srgbClr val="000000"/>
            </a:solidFill>
            <a:prstDash val="solid"/>
            <a:miter lim="400000"/>
            <a:headEnd len="sm" w="sm" type="none"/>
            <a:tailEnd len="sm" w="sm" type="none"/>
          </a:ln>
        </p:spPr>
        <p:txBody>
          <a:bodyPr anchorCtr="0" anchor="ctr" bIns="50800" lIns="50800" spcFirstLastPara="1" rIns="50800" wrap="square" tIns="508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Helvetica Neue"/>
              <a:buNone/>
            </a:pPr>
            <a:r>
              <a:t/>
            </a:r>
            <a:endParaRPr b="0" i="0" sz="2400" u="none" cap="none" strike="noStrike">
              <a:solidFill>
                <a:srgbClr val="5E5E5E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225" name="Google Shape;225;p24"/>
          <p:cNvSpPr txBox="1"/>
          <p:nvPr/>
        </p:nvSpPr>
        <p:spPr>
          <a:xfrm>
            <a:off x="17723950" y="9207037"/>
            <a:ext cx="1032300" cy="1749600"/>
          </a:xfrm>
          <a:prstGeom prst="rect">
            <a:avLst/>
          </a:prstGeom>
          <a:noFill/>
          <a:ln>
            <a:noFill/>
          </a:ln>
        </p:spPr>
        <p:txBody>
          <a:bodyPr anchorCtr="0" anchor="t" bIns="50800" lIns="50800" spcFirstLastPara="1" rIns="50800" wrap="square" tIns="50800">
            <a:spAutoFit/>
          </a:bodyPr>
          <a:lstStyle/>
          <a:p>
            <a:pPr indent="0" lvl="0" marL="0" marR="0" rtl="0" algn="l">
              <a:lnSpc>
                <a:spcPct val="8230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0"/>
              <a:buFont typeface="Helvetica Neue"/>
              <a:buNone/>
            </a:pPr>
            <a:r>
              <a:rPr b="1" i="0" lang="en-US" sz="13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3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6" name="Google Shape;226;p24"/>
          <p:cNvSpPr/>
          <p:nvPr/>
        </p:nvSpPr>
        <p:spPr>
          <a:xfrm>
            <a:off x="21302789" y="4447588"/>
            <a:ext cx="2175300" cy="2175300"/>
          </a:xfrm>
          <a:prstGeom prst="rect">
            <a:avLst/>
          </a:prstGeom>
          <a:solidFill>
            <a:srgbClr val="FFFFFF"/>
          </a:solidFill>
          <a:ln cap="flat" cmpd="sng" w="38100">
            <a:solidFill>
              <a:srgbClr val="000000"/>
            </a:solidFill>
            <a:prstDash val="solid"/>
            <a:miter lim="400000"/>
            <a:headEnd len="sm" w="sm" type="none"/>
            <a:tailEnd len="sm" w="sm" type="none"/>
          </a:ln>
        </p:spPr>
        <p:txBody>
          <a:bodyPr anchorCtr="0" anchor="ctr" bIns="50800" lIns="50800" spcFirstLastPara="1" rIns="50800" wrap="square" tIns="508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Helvetica Neue"/>
              <a:buNone/>
            </a:pPr>
            <a:r>
              <a:t/>
            </a:r>
            <a:endParaRPr b="0" i="0" sz="2400" u="none" cap="none" strike="noStrike">
              <a:solidFill>
                <a:srgbClr val="5E5E5E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227" name="Google Shape;227;p24"/>
          <p:cNvSpPr txBox="1"/>
          <p:nvPr/>
        </p:nvSpPr>
        <p:spPr>
          <a:xfrm>
            <a:off x="21845374" y="4762809"/>
            <a:ext cx="1032300" cy="1749600"/>
          </a:xfrm>
          <a:prstGeom prst="rect">
            <a:avLst/>
          </a:prstGeom>
          <a:noFill/>
          <a:ln>
            <a:noFill/>
          </a:ln>
        </p:spPr>
        <p:txBody>
          <a:bodyPr anchorCtr="0" anchor="t" bIns="50800" lIns="50800" spcFirstLastPara="1" rIns="50800" wrap="square" tIns="50800">
            <a:spAutoFit/>
          </a:bodyPr>
          <a:lstStyle/>
          <a:p>
            <a:pPr indent="0" lvl="0" marL="0" marR="0" rtl="0" algn="l">
              <a:lnSpc>
                <a:spcPct val="8230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0"/>
              <a:buFont typeface="Helvetica Neue"/>
              <a:buNone/>
            </a:pPr>
            <a:r>
              <a:rPr b="1" i="0" lang="en-US" sz="13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4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8" name="Google Shape;228;p24"/>
          <p:cNvSpPr/>
          <p:nvPr/>
        </p:nvSpPr>
        <p:spPr>
          <a:xfrm>
            <a:off x="12788479" y="6408613"/>
            <a:ext cx="2175300" cy="2175300"/>
          </a:xfrm>
          <a:prstGeom prst="rect">
            <a:avLst/>
          </a:prstGeom>
          <a:solidFill>
            <a:srgbClr val="FFFFFF"/>
          </a:solidFill>
          <a:ln cap="flat" cmpd="sng" w="38100">
            <a:solidFill>
              <a:srgbClr val="000000"/>
            </a:solidFill>
            <a:prstDash val="solid"/>
            <a:miter lim="400000"/>
            <a:headEnd len="sm" w="sm" type="none"/>
            <a:tailEnd len="sm" w="sm" type="none"/>
          </a:ln>
          <a:effectLst>
            <a:outerShdw rotWithShape="0" dir="2741011" dist="152400">
              <a:srgbClr val="000000"/>
            </a:outerShdw>
          </a:effectLst>
        </p:spPr>
        <p:txBody>
          <a:bodyPr anchorCtr="0" anchor="ctr" bIns="50800" lIns="50800" spcFirstLastPara="1" rIns="50800" wrap="square" tIns="508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Helvetica Neue"/>
              <a:buNone/>
            </a:pPr>
            <a:r>
              <a:t/>
            </a:r>
            <a:endParaRPr b="0" i="0" sz="2400" u="none" cap="none" strike="noStrike">
              <a:solidFill>
                <a:srgbClr val="5E5E5E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229" name="Google Shape;229;p24"/>
          <p:cNvSpPr txBox="1"/>
          <p:nvPr/>
        </p:nvSpPr>
        <p:spPr>
          <a:xfrm>
            <a:off x="13327969" y="6749637"/>
            <a:ext cx="1032300" cy="1749600"/>
          </a:xfrm>
          <a:prstGeom prst="rect">
            <a:avLst/>
          </a:prstGeom>
          <a:noFill/>
          <a:ln>
            <a:noFill/>
          </a:ln>
        </p:spPr>
        <p:txBody>
          <a:bodyPr anchorCtr="0" anchor="t" bIns="50800" lIns="50800" spcFirstLastPara="1" rIns="50800" wrap="square" tIns="50800">
            <a:spAutoFit/>
          </a:bodyPr>
          <a:lstStyle/>
          <a:p>
            <a:pPr indent="0" lvl="0" marL="0" marR="0" rtl="0" algn="l">
              <a:lnSpc>
                <a:spcPct val="8230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0"/>
              <a:buFont typeface="Helvetica Neue"/>
              <a:buNone/>
            </a:pPr>
            <a:r>
              <a:rPr b="1" i="0" lang="en-US" sz="13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2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30" name="Google Shape;230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672450" y="449701"/>
            <a:ext cx="664411" cy="92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1" name="Google Shape;231;p24" title="teacher-school.gif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032375" y="6408621"/>
            <a:ext cx="5185837" cy="568085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5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25"/>
          <p:cNvSpPr txBox="1"/>
          <p:nvPr>
            <p:ph idx="12" type="sldNum"/>
          </p:nvPr>
        </p:nvSpPr>
        <p:spPr>
          <a:xfrm>
            <a:off x="22915225" y="699700"/>
            <a:ext cx="833700" cy="410400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</a:pPr>
            <a:fld id="{00000000-1234-1234-1234-123412341234}" type="slidenum">
              <a:rPr lang="en-US">
                <a:solidFill>
                  <a:srgbClr val="000000"/>
                </a:solidFill>
              </a:rPr>
              <a:t>‹#›</a:t>
            </a:fld>
            <a:endParaRPr/>
          </a:p>
        </p:txBody>
      </p:sp>
      <p:sp>
        <p:nvSpPr>
          <p:cNvPr id="237" name="Google Shape;237;p25"/>
          <p:cNvSpPr txBox="1"/>
          <p:nvPr>
            <p:ph idx="1" type="body"/>
          </p:nvPr>
        </p:nvSpPr>
        <p:spPr>
          <a:xfrm>
            <a:off x="699127" y="1622350"/>
            <a:ext cx="17217300" cy="826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300"/>
              <a:buFont typeface="Helvetica Neue"/>
              <a:buNone/>
            </a:pPr>
            <a:r>
              <a:rPr lang="en-US"/>
              <a:t>Как это вообще получилось?</a:t>
            </a:r>
            <a:endParaRPr/>
          </a:p>
        </p:txBody>
      </p:sp>
      <p:sp>
        <p:nvSpPr>
          <p:cNvPr id="238" name="Google Shape;238;p25"/>
          <p:cNvSpPr txBox="1"/>
          <p:nvPr>
            <p:ph idx="2" type="body"/>
          </p:nvPr>
        </p:nvSpPr>
        <p:spPr>
          <a:xfrm>
            <a:off x="1003925" y="10589175"/>
            <a:ext cx="22063800" cy="1939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5334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4800"/>
              <a:buAutoNum type="arabicPeriod"/>
            </a:pPr>
            <a:r>
              <a:rPr lang="en-US" sz="4800"/>
              <a:t>Web3 – альтернатива централизованной модели Web2</a:t>
            </a:r>
            <a:endParaRPr sz="4800"/>
          </a:p>
          <a:p>
            <a:pPr indent="-5334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4800"/>
              <a:buAutoNum type="arabicPeriod"/>
            </a:pPr>
            <a:r>
              <a:rPr lang="en-US" sz="4800"/>
              <a:t>Блокчейн – технологическая основа децентрализации</a:t>
            </a:r>
            <a:endParaRPr sz="4800"/>
          </a:p>
        </p:txBody>
      </p:sp>
      <p:sp>
        <p:nvSpPr>
          <p:cNvPr id="239" name="Google Shape;239;p25"/>
          <p:cNvSpPr txBox="1"/>
          <p:nvPr>
            <p:ph idx="8" type="body"/>
          </p:nvPr>
        </p:nvSpPr>
        <p:spPr>
          <a:xfrm>
            <a:off x="770189" y="7650263"/>
            <a:ext cx="5358000" cy="861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SzPts val="3600"/>
              <a:buNone/>
            </a:pPr>
            <a:r>
              <a:rPr lang="en-US" sz="5000"/>
              <a:t>BitTorrent – 2001</a:t>
            </a:r>
            <a:endParaRPr sz="5000"/>
          </a:p>
        </p:txBody>
      </p:sp>
      <p:sp>
        <p:nvSpPr>
          <p:cNvPr id="240" name="Google Shape;240;p25"/>
          <p:cNvSpPr txBox="1"/>
          <p:nvPr>
            <p:ph idx="9" type="body"/>
          </p:nvPr>
        </p:nvSpPr>
        <p:spPr>
          <a:xfrm>
            <a:off x="9201613" y="7650275"/>
            <a:ext cx="5827200" cy="861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SzPts val="3600"/>
              <a:buNone/>
            </a:pPr>
            <a:r>
              <a:rPr lang="en-US" sz="5000"/>
              <a:t>Blockchain – 2009</a:t>
            </a:r>
            <a:endParaRPr sz="5000"/>
          </a:p>
        </p:txBody>
      </p:sp>
      <p:sp>
        <p:nvSpPr>
          <p:cNvPr id="241" name="Google Shape;241;p25"/>
          <p:cNvSpPr txBox="1"/>
          <p:nvPr>
            <p:ph idx="13" type="body"/>
          </p:nvPr>
        </p:nvSpPr>
        <p:spPr>
          <a:xfrm>
            <a:off x="19031335" y="7650275"/>
            <a:ext cx="3804600" cy="861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SzPts val="3600"/>
              <a:buNone/>
            </a:pPr>
            <a:r>
              <a:rPr lang="en-US" sz="5000"/>
              <a:t>IPFS – 2015</a:t>
            </a:r>
            <a:endParaRPr sz="5000"/>
          </a:p>
        </p:txBody>
      </p:sp>
      <p:pic>
        <p:nvPicPr>
          <p:cNvPr descr="Изображение" id="242" name="Google Shape;242;p25"/>
          <p:cNvPicPr preferRelativeResize="0"/>
          <p:nvPr/>
        </p:nvPicPr>
        <p:blipFill rotWithShape="1">
          <a:blip r:embed="rId3">
            <a:alphaModFix/>
          </a:blip>
          <a:srcRect b="14428" l="0" r="0" t="14428"/>
          <a:stretch/>
        </p:blipFill>
        <p:spPr>
          <a:xfrm>
            <a:off x="1470663" y="4579761"/>
            <a:ext cx="3804644" cy="2706764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Изображение" id="243" name="Google Shape;243;p25"/>
          <p:cNvPicPr preferRelativeResize="0"/>
          <p:nvPr/>
        </p:nvPicPr>
        <p:blipFill rotWithShape="1">
          <a:blip r:embed="rId4">
            <a:alphaModFix/>
          </a:blip>
          <a:srcRect b="14428" l="0" r="0" t="14428"/>
          <a:stretch/>
        </p:blipFill>
        <p:spPr>
          <a:xfrm>
            <a:off x="10136700" y="4572498"/>
            <a:ext cx="3804644" cy="2706764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Изображение" id="244" name="Google Shape;244;p25"/>
          <p:cNvPicPr preferRelativeResize="0"/>
          <p:nvPr/>
        </p:nvPicPr>
        <p:blipFill rotWithShape="1">
          <a:blip r:embed="rId5">
            <a:alphaModFix/>
          </a:blip>
          <a:srcRect b="14428" l="0" r="0" t="14428"/>
          <a:stretch/>
        </p:blipFill>
        <p:spPr>
          <a:xfrm>
            <a:off x="19031314" y="4579759"/>
            <a:ext cx="3804644" cy="2706776"/>
          </a:xfrm>
          <a:prstGeom prst="rect">
            <a:avLst/>
          </a:prstGeom>
          <a:noFill/>
          <a:ln>
            <a:noFill/>
          </a:ln>
        </p:spPr>
      </p:pic>
      <p:pic>
        <p:nvPicPr>
          <p:cNvPr id="245" name="Google Shape;245;p25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6285639" y="5638626"/>
            <a:ext cx="3221719" cy="1363515"/>
          </a:xfrm>
          <a:prstGeom prst="rect">
            <a:avLst/>
          </a:prstGeom>
          <a:noFill/>
          <a:ln>
            <a:noFill/>
          </a:ln>
        </p:spPr>
      </p:pic>
      <p:pic>
        <p:nvPicPr>
          <p:cNvPr id="246" name="Google Shape;246;p25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5256464" y="5486951"/>
            <a:ext cx="3221719" cy="1363515"/>
          </a:xfrm>
          <a:prstGeom prst="rect">
            <a:avLst/>
          </a:prstGeom>
          <a:noFill/>
          <a:ln>
            <a:noFill/>
          </a:ln>
        </p:spPr>
      </p:pic>
      <p:pic>
        <p:nvPicPr>
          <p:cNvPr id="247" name="Google Shape;247;p25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5672450" y="449701"/>
            <a:ext cx="664411" cy="92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Google Shape;252;p26"/>
          <p:cNvSpPr txBox="1"/>
          <p:nvPr>
            <p:ph idx="12" type="sldNum"/>
          </p:nvPr>
        </p:nvSpPr>
        <p:spPr>
          <a:xfrm>
            <a:off x="23332448" y="699698"/>
            <a:ext cx="283800" cy="410400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</a:pPr>
            <a:fld id="{00000000-1234-1234-1234-123412341234}" type="slidenum">
              <a:rPr lang="en-US">
                <a:solidFill>
                  <a:srgbClr val="000000"/>
                </a:solidFill>
              </a:rPr>
              <a:t>‹#›</a:t>
            </a:fld>
            <a:endParaRPr/>
          </a:p>
        </p:txBody>
      </p:sp>
      <p:sp>
        <p:nvSpPr>
          <p:cNvPr id="253" name="Google Shape;253;p26"/>
          <p:cNvSpPr txBox="1"/>
          <p:nvPr>
            <p:ph idx="1" type="body"/>
          </p:nvPr>
        </p:nvSpPr>
        <p:spPr>
          <a:xfrm>
            <a:off x="598513" y="2700000"/>
            <a:ext cx="22734000" cy="3386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8230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0"/>
              <a:buFont typeface="Helvetica Neue"/>
              <a:buNone/>
            </a:pPr>
            <a:r>
              <a:rPr lang="en-US"/>
              <a:t>Такие разные файловые системы</a:t>
            </a:r>
            <a:endParaRPr/>
          </a:p>
        </p:txBody>
      </p:sp>
      <p:sp>
        <p:nvSpPr>
          <p:cNvPr id="254" name="Google Shape;254;p26"/>
          <p:cNvSpPr/>
          <p:nvPr/>
        </p:nvSpPr>
        <p:spPr>
          <a:xfrm>
            <a:off x="829416" y="10956613"/>
            <a:ext cx="2175300" cy="2175300"/>
          </a:xfrm>
          <a:prstGeom prst="rect">
            <a:avLst/>
          </a:prstGeom>
          <a:solidFill>
            <a:srgbClr val="FFFFFF"/>
          </a:solidFill>
          <a:ln cap="flat" cmpd="sng" w="38100">
            <a:solidFill>
              <a:srgbClr val="000000"/>
            </a:solidFill>
            <a:prstDash val="solid"/>
            <a:miter lim="400000"/>
            <a:headEnd len="sm" w="sm" type="none"/>
            <a:tailEnd len="sm" w="sm" type="none"/>
          </a:ln>
        </p:spPr>
        <p:txBody>
          <a:bodyPr anchorCtr="0" anchor="ctr" bIns="50800" lIns="50800" spcFirstLastPara="1" rIns="50800" wrap="square" tIns="508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Helvetica Neue"/>
              <a:buNone/>
            </a:pPr>
            <a:r>
              <a:t/>
            </a:r>
            <a:endParaRPr b="0" i="0" sz="2400" u="none" cap="none" strike="noStrike">
              <a:solidFill>
                <a:srgbClr val="5E5E5E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255" name="Google Shape;255;p26"/>
          <p:cNvSpPr txBox="1"/>
          <p:nvPr/>
        </p:nvSpPr>
        <p:spPr>
          <a:xfrm>
            <a:off x="1429796" y="11273043"/>
            <a:ext cx="1032300" cy="1749600"/>
          </a:xfrm>
          <a:prstGeom prst="rect">
            <a:avLst/>
          </a:prstGeom>
          <a:noFill/>
          <a:ln>
            <a:noFill/>
          </a:ln>
        </p:spPr>
        <p:txBody>
          <a:bodyPr anchorCtr="0" anchor="t" bIns="50800" lIns="50800" spcFirstLastPara="1" rIns="50800" wrap="square" tIns="50800">
            <a:spAutoFit/>
          </a:bodyPr>
          <a:lstStyle/>
          <a:p>
            <a:pPr indent="0" lvl="0" marL="0" marR="0" rtl="0" algn="l">
              <a:lnSpc>
                <a:spcPct val="8230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0"/>
              <a:buFont typeface="Helvetica Neue"/>
              <a:buNone/>
            </a:pPr>
            <a:r>
              <a:rPr b="1" i="0" lang="en-US" sz="13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1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6" name="Google Shape;256;p26"/>
          <p:cNvSpPr/>
          <p:nvPr/>
        </p:nvSpPr>
        <p:spPr>
          <a:xfrm>
            <a:off x="13414903" y="6086388"/>
            <a:ext cx="2175300" cy="2175300"/>
          </a:xfrm>
          <a:prstGeom prst="rect">
            <a:avLst/>
          </a:prstGeom>
          <a:solidFill>
            <a:srgbClr val="FFFFFF"/>
          </a:solidFill>
          <a:ln cap="flat" cmpd="sng" w="38100">
            <a:solidFill>
              <a:srgbClr val="000000"/>
            </a:solidFill>
            <a:prstDash val="solid"/>
            <a:miter lim="400000"/>
            <a:headEnd len="sm" w="sm" type="none"/>
            <a:tailEnd len="sm" w="sm" type="none"/>
          </a:ln>
        </p:spPr>
        <p:txBody>
          <a:bodyPr anchorCtr="0" anchor="ctr" bIns="50800" lIns="50800" spcFirstLastPara="1" rIns="50800" wrap="square" tIns="508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Helvetica Neue"/>
              <a:buNone/>
            </a:pPr>
            <a:r>
              <a:t/>
            </a:r>
            <a:endParaRPr b="0" i="0" sz="2400" u="none" cap="none" strike="noStrike">
              <a:solidFill>
                <a:srgbClr val="5E5E5E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257" name="Google Shape;257;p26"/>
          <p:cNvSpPr txBox="1"/>
          <p:nvPr/>
        </p:nvSpPr>
        <p:spPr>
          <a:xfrm>
            <a:off x="13992575" y="6427412"/>
            <a:ext cx="1032300" cy="1749600"/>
          </a:xfrm>
          <a:prstGeom prst="rect">
            <a:avLst/>
          </a:prstGeom>
          <a:noFill/>
          <a:ln>
            <a:noFill/>
          </a:ln>
        </p:spPr>
        <p:txBody>
          <a:bodyPr anchorCtr="0" anchor="t" bIns="50800" lIns="50800" spcFirstLastPara="1" rIns="50800" wrap="square" tIns="50800">
            <a:spAutoFit/>
          </a:bodyPr>
          <a:lstStyle/>
          <a:p>
            <a:pPr indent="0" lvl="0" marL="0" marR="0" rtl="0" algn="l">
              <a:lnSpc>
                <a:spcPct val="8230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0"/>
              <a:buFont typeface="Helvetica Neue"/>
              <a:buNone/>
            </a:pPr>
            <a:r>
              <a:rPr b="1" i="0" lang="en-US" sz="13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2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8" name="Google Shape;258;p26"/>
          <p:cNvSpPr/>
          <p:nvPr/>
        </p:nvSpPr>
        <p:spPr>
          <a:xfrm>
            <a:off x="21302789" y="4447588"/>
            <a:ext cx="2175300" cy="2175300"/>
          </a:xfrm>
          <a:prstGeom prst="rect">
            <a:avLst/>
          </a:prstGeom>
          <a:solidFill>
            <a:srgbClr val="FFFFFF"/>
          </a:solidFill>
          <a:ln cap="flat" cmpd="sng" w="38100">
            <a:solidFill>
              <a:srgbClr val="000000"/>
            </a:solidFill>
            <a:prstDash val="solid"/>
            <a:miter lim="400000"/>
            <a:headEnd len="sm" w="sm" type="none"/>
            <a:tailEnd len="sm" w="sm" type="none"/>
          </a:ln>
        </p:spPr>
        <p:txBody>
          <a:bodyPr anchorCtr="0" anchor="ctr" bIns="50800" lIns="50800" spcFirstLastPara="1" rIns="50800" wrap="square" tIns="508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Helvetica Neue"/>
              <a:buNone/>
            </a:pPr>
            <a:r>
              <a:t/>
            </a:r>
            <a:endParaRPr b="0" i="0" sz="2400" u="none" cap="none" strike="noStrike">
              <a:solidFill>
                <a:srgbClr val="5E5E5E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259" name="Google Shape;259;p26"/>
          <p:cNvSpPr txBox="1"/>
          <p:nvPr/>
        </p:nvSpPr>
        <p:spPr>
          <a:xfrm>
            <a:off x="21845374" y="4762809"/>
            <a:ext cx="1032300" cy="1749600"/>
          </a:xfrm>
          <a:prstGeom prst="rect">
            <a:avLst/>
          </a:prstGeom>
          <a:noFill/>
          <a:ln>
            <a:noFill/>
          </a:ln>
        </p:spPr>
        <p:txBody>
          <a:bodyPr anchorCtr="0" anchor="t" bIns="50800" lIns="50800" spcFirstLastPara="1" rIns="50800" wrap="square" tIns="50800">
            <a:spAutoFit/>
          </a:bodyPr>
          <a:lstStyle/>
          <a:p>
            <a:pPr indent="0" lvl="0" marL="0" marR="0" rtl="0" algn="l">
              <a:lnSpc>
                <a:spcPct val="8230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0"/>
              <a:buFont typeface="Helvetica Neue"/>
              <a:buNone/>
            </a:pPr>
            <a:r>
              <a:rPr b="1" i="0" lang="en-US" sz="13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4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0" name="Google Shape;260;p26"/>
          <p:cNvSpPr/>
          <p:nvPr/>
        </p:nvSpPr>
        <p:spPr>
          <a:xfrm>
            <a:off x="18063879" y="10037226"/>
            <a:ext cx="2175300" cy="2175300"/>
          </a:xfrm>
          <a:prstGeom prst="rect">
            <a:avLst/>
          </a:prstGeom>
          <a:solidFill>
            <a:srgbClr val="FFFFFF"/>
          </a:solidFill>
          <a:ln cap="flat" cmpd="sng" w="38100">
            <a:solidFill>
              <a:srgbClr val="000000"/>
            </a:solidFill>
            <a:prstDash val="solid"/>
            <a:miter lim="400000"/>
            <a:headEnd len="sm" w="sm" type="none"/>
            <a:tailEnd len="sm" w="sm" type="none"/>
          </a:ln>
          <a:effectLst>
            <a:outerShdw rotWithShape="0" dir="2741011" dist="152400">
              <a:srgbClr val="000000"/>
            </a:outerShdw>
          </a:effectLst>
        </p:spPr>
        <p:txBody>
          <a:bodyPr anchorCtr="0" anchor="ctr" bIns="50800" lIns="50800" spcFirstLastPara="1" rIns="50800" wrap="square" tIns="508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Helvetica Neue"/>
              <a:buNone/>
            </a:pPr>
            <a:r>
              <a:t/>
            </a:r>
            <a:endParaRPr b="0" i="0" sz="2400" u="none" cap="none" strike="noStrike">
              <a:solidFill>
                <a:srgbClr val="5E5E5E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261" name="Google Shape;261;p26"/>
          <p:cNvSpPr txBox="1"/>
          <p:nvPr/>
        </p:nvSpPr>
        <p:spPr>
          <a:xfrm>
            <a:off x="18603369" y="10378249"/>
            <a:ext cx="1032300" cy="1749600"/>
          </a:xfrm>
          <a:prstGeom prst="rect">
            <a:avLst/>
          </a:prstGeom>
          <a:noFill/>
          <a:ln>
            <a:noFill/>
          </a:ln>
        </p:spPr>
        <p:txBody>
          <a:bodyPr anchorCtr="0" anchor="t" bIns="50800" lIns="50800" spcFirstLastPara="1" rIns="50800" wrap="square" tIns="50800">
            <a:spAutoFit/>
          </a:bodyPr>
          <a:lstStyle/>
          <a:p>
            <a:pPr indent="0" lvl="0" marL="0" marR="0" rtl="0" algn="l">
              <a:lnSpc>
                <a:spcPct val="8230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0"/>
              <a:buFont typeface="Helvetica Neue"/>
              <a:buNone/>
            </a:pPr>
            <a:r>
              <a:rPr b="1" i="0" lang="en-US" sz="13000" u="none" cap="none" strike="noStrik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3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62" name="Google Shape;262;p26" title="mymuch-скайп.gif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415474" y="6622900"/>
            <a:ext cx="9412024" cy="5291915"/>
          </a:xfrm>
          <a:prstGeom prst="rect">
            <a:avLst/>
          </a:prstGeom>
          <a:noFill/>
          <a:ln>
            <a:noFill/>
          </a:ln>
        </p:spPr>
      </p:pic>
      <p:pic>
        <p:nvPicPr>
          <p:cNvPr id="263" name="Google Shape;263;p2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672450" y="449701"/>
            <a:ext cx="664411" cy="92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7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" name="Google Shape;268;p27"/>
          <p:cNvSpPr txBox="1"/>
          <p:nvPr>
            <p:ph idx="12" type="sldNum"/>
          </p:nvPr>
        </p:nvSpPr>
        <p:spPr>
          <a:xfrm>
            <a:off x="22750104" y="699700"/>
            <a:ext cx="866100" cy="410400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</a:pPr>
            <a:fld id="{00000000-1234-1234-1234-123412341234}" type="slidenum">
              <a:rPr lang="en-US">
                <a:solidFill>
                  <a:srgbClr val="000000"/>
                </a:solidFill>
              </a:rPr>
              <a:t>‹#›</a:t>
            </a:fld>
            <a:endParaRPr/>
          </a:p>
        </p:txBody>
      </p:sp>
      <p:sp>
        <p:nvSpPr>
          <p:cNvPr id="269" name="Google Shape;269;p27"/>
          <p:cNvSpPr txBox="1"/>
          <p:nvPr>
            <p:ph idx="1" type="body"/>
          </p:nvPr>
        </p:nvSpPr>
        <p:spPr>
          <a:xfrm>
            <a:off x="597523" y="1626225"/>
            <a:ext cx="14549100" cy="826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300"/>
              <a:buFont typeface="Helvetica Neue"/>
              <a:buNone/>
            </a:pPr>
            <a:r>
              <a:rPr lang="en-US"/>
              <a:t>Вспомним всех</a:t>
            </a:r>
            <a:endParaRPr/>
          </a:p>
        </p:txBody>
      </p:sp>
      <p:sp>
        <p:nvSpPr>
          <p:cNvPr id="270" name="Google Shape;270;p27"/>
          <p:cNvSpPr txBox="1"/>
          <p:nvPr>
            <p:ph idx="6" type="body"/>
          </p:nvPr>
        </p:nvSpPr>
        <p:spPr>
          <a:xfrm>
            <a:off x="674700" y="3218100"/>
            <a:ext cx="4632600" cy="12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Helvetica Neue"/>
              <a:buNone/>
            </a:pPr>
            <a:r>
              <a:rPr lang="en-US"/>
              <a:t>FAT-семейство (FAT12/16/32/exFAT)</a:t>
            </a:r>
            <a:endParaRPr/>
          </a:p>
        </p:txBody>
      </p:sp>
      <p:sp>
        <p:nvSpPr>
          <p:cNvPr id="271" name="Google Shape;271;p27"/>
          <p:cNvSpPr txBox="1"/>
          <p:nvPr>
            <p:ph idx="7" type="body"/>
          </p:nvPr>
        </p:nvSpPr>
        <p:spPr>
          <a:xfrm>
            <a:off x="602350" y="5394975"/>
            <a:ext cx="4917600" cy="5690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43815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51515"/>
              </a:buClr>
              <a:buSzPts val="3300"/>
              <a:buChar char="●"/>
            </a:pPr>
            <a:r>
              <a:rPr b="0" lang="en-US" sz="3300">
                <a:solidFill>
                  <a:srgbClr val="151515"/>
                </a:solidFill>
              </a:rPr>
              <a:t>Нет журналирования</a:t>
            </a:r>
            <a:endParaRPr b="0" sz="3300">
              <a:solidFill>
                <a:srgbClr val="151515"/>
              </a:solidFill>
            </a:endParaRPr>
          </a:p>
          <a:p>
            <a:pPr indent="-438150" lvl="0" marL="457200" rtl="0" algn="l">
              <a:lnSpc>
                <a:spcPct val="100000"/>
              </a:lnSpc>
              <a:spcBef>
                <a:spcPts val="2000"/>
              </a:spcBef>
              <a:spcAft>
                <a:spcPts val="0"/>
              </a:spcAft>
              <a:buClr>
                <a:srgbClr val="151515"/>
              </a:buClr>
              <a:buSzPts val="3300"/>
              <a:buChar char="●"/>
            </a:pPr>
            <a:r>
              <a:rPr b="0" lang="en-US" sz="3300">
                <a:solidFill>
                  <a:srgbClr val="151515"/>
                </a:solidFill>
              </a:rPr>
              <a:t>Сильная фрагментация</a:t>
            </a:r>
            <a:endParaRPr b="0" sz="3300">
              <a:solidFill>
                <a:srgbClr val="151515"/>
              </a:solidFill>
            </a:endParaRPr>
          </a:p>
          <a:p>
            <a:pPr indent="-438150" lvl="0" marL="457200" rtl="0" algn="l">
              <a:lnSpc>
                <a:spcPct val="100000"/>
              </a:lnSpc>
              <a:spcBef>
                <a:spcPts val="2000"/>
              </a:spcBef>
              <a:spcAft>
                <a:spcPts val="0"/>
              </a:spcAft>
              <a:buClr>
                <a:srgbClr val="151515"/>
              </a:buClr>
              <a:buSzPts val="3300"/>
              <a:buChar char="●"/>
            </a:pPr>
            <a:r>
              <a:rPr b="0" lang="en-US" sz="3300">
                <a:solidFill>
                  <a:srgbClr val="151515"/>
                </a:solidFill>
              </a:rPr>
              <a:t>Ограничения </a:t>
            </a:r>
            <a:br>
              <a:rPr b="0" lang="en-US" sz="3300">
                <a:solidFill>
                  <a:srgbClr val="151515"/>
                </a:solidFill>
              </a:rPr>
            </a:br>
            <a:r>
              <a:rPr b="0" lang="en-US" sz="3300">
                <a:solidFill>
                  <a:srgbClr val="151515"/>
                </a:solidFill>
              </a:rPr>
              <a:t>на размер файла</a:t>
            </a:r>
            <a:endParaRPr b="0" sz="3300">
              <a:solidFill>
                <a:srgbClr val="151515"/>
              </a:solidFill>
            </a:endParaRPr>
          </a:p>
          <a:p>
            <a:pPr indent="-438150" lvl="0" marL="457200" rtl="0" algn="l">
              <a:lnSpc>
                <a:spcPct val="100000"/>
              </a:lnSpc>
              <a:spcBef>
                <a:spcPts val="2000"/>
              </a:spcBef>
              <a:spcAft>
                <a:spcPts val="0"/>
              </a:spcAft>
              <a:buClr>
                <a:srgbClr val="151515"/>
              </a:buClr>
              <a:buSzPts val="3300"/>
              <a:buChar char="●"/>
            </a:pPr>
            <a:r>
              <a:rPr b="0" lang="en-US" sz="3300">
                <a:solidFill>
                  <a:srgbClr val="151515"/>
                </a:solidFill>
              </a:rPr>
              <a:t>Нет поддержки </a:t>
            </a:r>
            <a:br>
              <a:rPr b="0" lang="en-US" sz="3300">
                <a:solidFill>
                  <a:srgbClr val="151515"/>
                </a:solidFill>
              </a:rPr>
            </a:br>
            <a:r>
              <a:rPr b="0" lang="en-US" sz="3300">
                <a:solidFill>
                  <a:srgbClr val="151515"/>
                </a:solidFill>
              </a:rPr>
              <a:t>прав доступа</a:t>
            </a:r>
            <a:endParaRPr b="0" sz="3300">
              <a:solidFill>
                <a:srgbClr val="151515"/>
              </a:solidFill>
            </a:endParaRPr>
          </a:p>
          <a:p>
            <a:pPr indent="-438150" lvl="0" marL="457200" rtl="0" algn="l">
              <a:lnSpc>
                <a:spcPct val="100000"/>
              </a:lnSpc>
              <a:spcBef>
                <a:spcPts val="2000"/>
              </a:spcBef>
              <a:spcAft>
                <a:spcPts val="2000"/>
              </a:spcAft>
              <a:buClr>
                <a:srgbClr val="151515"/>
              </a:buClr>
              <a:buSzPts val="3300"/>
              <a:buChar char="●"/>
            </a:pPr>
            <a:r>
              <a:rPr b="0" lang="en-US" sz="3300">
                <a:solidFill>
                  <a:srgbClr val="151515"/>
                </a:solidFill>
              </a:rPr>
              <a:t>Устаревшая структура</a:t>
            </a:r>
            <a:endParaRPr b="0" sz="3300">
              <a:solidFill>
                <a:srgbClr val="151515"/>
              </a:solidFill>
            </a:endParaRPr>
          </a:p>
        </p:txBody>
      </p:sp>
      <p:sp>
        <p:nvSpPr>
          <p:cNvPr id="272" name="Google Shape;272;p27"/>
          <p:cNvSpPr txBox="1"/>
          <p:nvPr/>
        </p:nvSpPr>
        <p:spPr>
          <a:xfrm>
            <a:off x="48423" y="14199305"/>
            <a:ext cx="6620100" cy="1503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50800" lIns="50800" spcFirstLastPara="1" rIns="50800" wrap="square" tIns="50800">
            <a:spAutoFit/>
          </a:bodyPr>
          <a:lstStyle/>
          <a:p>
            <a:pPr indent="0" lvl="0" marL="0" marR="0" rtl="0" algn="l">
              <a:lnSpc>
                <a:spcPct val="106896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900"/>
              <a:buFont typeface="Helvetica Neue"/>
              <a:buNone/>
            </a:pPr>
            <a:r>
              <a:rPr b="0" i="0" lang="en-US" sz="29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Композицию из инструментов графики можно менять в зависимости от контекста слайда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73" name="Google Shape;273;p2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 rot="5400000">
            <a:off x="6579463" y="7370356"/>
            <a:ext cx="10463074" cy="1682900"/>
          </a:xfrm>
          <a:prstGeom prst="rect">
            <a:avLst/>
          </a:prstGeom>
          <a:noFill/>
          <a:ln>
            <a:noFill/>
          </a:ln>
        </p:spPr>
      </p:pic>
      <p:sp>
        <p:nvSpPr>
          <p:cNvPr id="274" name="Google Shape;274;p27"/>
          <p:cNvSpPr txBox="1"/>
          <p:nvPr>
            <p:ph idx="6" type="body"/>
          </p:nvPr>
        </p:nvSpPr>
        <p:spPr>
          <a:xfrm>
            <a:off x="6681175" y="3511875"/>
            <a:ext cx="4632600" cy="646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Helvetica Neue"/>
              <a:buNone/>
            </a:pPr>
            <a:r>
              <a:rPr lang="en-US"/>
              <a:t>NTFS</a:t>
            </a:r>
            <a:endParaRPr/>
          </a:p>
        </p:txBody>
      </p:sp>
      <p:sp>
        <p:nvSpPr>
          <p:cNvPr id="275" name="Google Shape;275;p27"/>
          <p:cNvSpPr txBox="1"/>
          <p:nvPr>
            <p:ph idx="6" type="body"/>
          </p:nvPr>
        </p:nvSpPr>
        <p:spPr>
          <a:xfrm>
            <a:off x="12472575" y="3511875"/>
            <a:ext cx="4632600" cy="646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Helvetica Neue"/>
              <a:buNone/>
            </a:pPr>
            <a:r>
              <a:rPr lang="en-US"/>
              <a:t>ext4</a:t>
            </a:r>
            <a:endParaRPr/>
          </a:p>
        </p:txBody>
      </p:sp>
      <p:sp>
        <p:nvSpPr>
          <p:cNvPr id="276" name="Google Shape;276;p27"/>
          <p:cNvSpPr txBox="1"/>
          <p:nvPr>
            <p:ph idx="6" type="body"/>
          </p:nvPr>
        </p:nvSpPr>
        <p:spPr>
          <a:xfrm>
            <a:off x="18416375" y="3511875"/>
            <a:ext cx="4632600" cy="646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Helvetica Neue"/>
              <a:buNone/>
            </a:pPr>
            <a:r>
              <a:rPr lang="en-US"/>
              <a:t>ZFS / Btrfs</a:t>
            </a:r>
            <a:endParaRPr/>
          </a:p>
        </p:txBody>
      </p:sp>
      <p:pic>
        <p:nvPicPr>
          <p:cNvPr id="277" name="Google Shape;277;p2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 rot="5400000">
            <a:off x="718413" y="7484556"/>
            <a:ext cx="10463074" cy="1682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78" name="Google Shape;278;p2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 rot="5400000">
            <a:off x="12684988" y="7370356"/>
            <a:ext cx="10463074" cy="1682900"/>
          </a:xfrm>
          <a:prstGeom prst="rect">
            <a:avLst/>
          </a:prstGeom>
          <a:noFill/>
          <a:ln>
            <a:noFill/>
          </a:ln>
        </p:spPr>
      </p:pic>
      <p:sp>
        <p:nvSpPr>
          <p:cNvPr id="279" name="Google Shape;279;p27"/>
          <p:cNvSpPr txBox="1"/>
          <p:nvPr>
            <p:ph idx="7" type="body"/>
          </p:nvPr>
        </p:nvSpPr>
        <p:spPr>
          <a:xfrm>
            <a:off x="6627675" y="5345113"/>
            <a:ext cx="4632600" cy="7213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43815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51515"/>
              </a:buClr>
              <a:buSzPts val="3300"/>
              <a:buChar char="●"/>
            </a:pPr>
            <a:r>
              <a:rPr b="0" lang="en-US" sz="3300">
                <a:solidFill>
                  <a:srgbClr val="151515"/>
                </a:solidFill>
              </a:rPr>
              <a:t>Высокая нагрузка на SSD из-за журналирования</a:t>
            </a:r>
            <a:endParaRPr b="0" sz="3300">
              <a:solidFill>
                <a:srgbClr val="151515"/>
              </a:solidFill>
            </a:endParaRPr>
          </a:p>
          <a:p>
            <a:pPr indent="-438150" lvl="0" marL="457200" rtl="0" algn="l">
              <a:lnSpc>
                <a:spcPct val="100000"/>
              </a:lnSpc>
              <a:spcBef>
                <a:spcPts val="2000"/>
              </a:spcBef>
              <a:spcAft>
                <a:spcPts val="0"/>
              </a:spcAft>
              <a:buClr>
                <a:srgbClr val="151515"/>
              </a:buClr>
              <a:buSzPts val="3300"/>
              <a:buChar char="●"/>
            </a:pPr>
            <a:r>
              <a:rPr b="0" lang="en-US" sz="3300">
                <a:solidFill>
                  <a:srgbClr val="151515"/>
                </a:solidFill>
              </a:rPr>
              <a:t>Сложность восстановления при повреждениях</a:t>
            </a:r>
            <a:endParaRPr b="0" sz="3300">
              <a:solidFill>
                <a:srgbClr val="151515"/>
              </a:solidFill>
            </a:endParaRPr>
          </a:p>
          <a:p>
            <a:pPr indent="-438150" lvl="0" marL="457200" rtl="0" algn="l">
              <a:lnSpc>
                <a:spcPct val="100000"/>
              </a:lnSpc>
              <a:spcBef>
                <a:spcPts val="2000"/>
              </a:spcBef>
              <a:spcAft>
                <a:spcPts val="0"/>
              </a:spcAft>
              <a:buClr>
                <a:srgbClr val="151515"/>
              </a:buClr>
              <a:buSzPts val="3300"/>
              <a:buChar char="●"/>
            </a:pPr>
            <a:r>
              <a:rPr b="0" lang="en-US" sz="3300">
                <a:solidFill>
                  <a:srgbClr val="151515"/>
                </a:solidFill>
              </a:rPr>
              <a:t>Лицензионные ограничения</a:t>
            </a:r>
            <a:endParaRPr b="0" sz="3300">
              <a:solidFill>
                <a:srgbClr val="151515"/>
              </a:solidFill>
            </a:endParaRPr>
          </a:p>
          <a:p>
            <a:pPr indent="-438150" lvl="0" marL="457200" rtl="0" algn="l">
              <a:lnSpc>
                <a:spcPct val="100000"/>
              </a:lnSpc>
              <a:spcBef>
                <a:spcPts val="2000"/>
              </a:spcBef>
              <a:spcAft>
                <a:spcPts val="0"/>
              </a:spcAft>
              <a:buClr>
                <a:srgbClr val="151515"/>
              </a:buClr>
              <a:buSzPts val="3300"/>
              <a:buChar char="●"/>
            </a:pPr>
            <a:r>
              <a:rPr b="0" lang="en-US" sz="3300">
                <a:solidFill>
                  <a:srgbClr val="151515"/>
                </a:solidFill>
              </a:rPr>
              <a:t>Избыточные метаданные</a:t>
            </a:r>
            <a:endParaRPr b="0" sz="3300">
              <a:solidFill>
                <a:srgbClr val="151515"/>
              </a:solidFill>
            </a:endParaRPr>
          </a:p>
          <a:p>
            <a:pPr indent="-438150" lvl="0" marL="457200" rtl="0" algn="l">
              <a:lnSpc>
                <a:spcPct val="100000"/>
              </a:lnSpc>
              <a:spcBef>
                <a:spcPts val="2000"/>
              </a:spcBef>
              <a:spcAft>
                <a:spcPts val="2000"/>
              </a:spcAft>
              <a:buClr>
                <a:srgbClr val="151515"/>
              </a:buClr>
              <a:buSzPts val="3300"/>
              <a:buChar char="●"/>
            </a:pPr>
            <a:r>
              <a:rPr b="0" lang="en-US" sz="3300">
                <a:solidFill>
                  <a:srgbClr val="151515"/>
                </a:solidFill>
              </a:rPr>
              <a:t>Не лучший выбор для Linux-систем</a:t>
            </a:r>
            <a:endParaRPr b="0" sz="3300">
              <a:solidFill>
                <a:srgbClr val="151515"/>
              </a:solidFill>
            </a:endParaRPr>
          </a:p>
        </p:txBody>
      </p:sp>
      <p:sp>
        <p:nvSpPr>
          <p:cNvPr id="280" name="Google Shape;280;p27"/>
          <p:cNvSpPr txBox="1"/>
          <p:nvPr>
            <p:ph idx="7" type="body"/>
          </p:nvPr>
        </p:nvSpPr>
        <p:spPr>
          <a:xfrm>
            <a:off x="12495075" y="5345125"/>
            <a:ext cx="5199900" cy="7213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43815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51515"/>
              </a:buClr>
              <a:buSzPts val="3300"/>
              <a:buChar char="●"/>
            </a:pPr>
            <a:r>
              <a:rPr b="0" lang="en-US" sz="3300">
                <a:solidFill>
                  <a:srgbClr val="151515"/>
                </a:solidFill>
              </a:rPr>
              <a:t>Возможна фрагментация</a:t>
            </a:r>
            <a:endParaRPr b="0" sz="3300">
              <a:solidFill>
                <a:srgbClr val="151515"/>
              </a:solidFill>
            </a:endParaRPr>
          </a:p>
          <a:p>
            <a:pPr indent="-438150" lvl="0" marL="457200" rtl="0" algn="l">
              <a:lnSpc>
                <a:spcPct val="100000"/>
              </a:lnSpc>
              <a:spcBef>
                <a:spcPts val="2000"/>
              </a:spcBef>
              <a:spcAft>
                <a:spcPts val="0"/>
              </a:spcAft>
              <a:buClr>
                <a:srgbClr val="151515"/>
              </a:buClr>
              <a:buSzPts val="3300"/>
              <a:buChar char="●"/>
            </a:pPr>
            <a:r>
              <a:rPr b="0" lang="en-US" sz="3300">
                <a:solidFill>
                  <a:srgbClr val="151515"/>
                </a:solidFill>
              </a:rPr>
              <a:t>Ограничения </a:t>
            </a:r>
            <a:br>
              <a:rPr b="0" lang="en-US" sz="3300">
                <a:solidFill>
                  <a:srgbClr val="151515"/>
                </a:solidFill>
              </a:rPr>
            </a:br>
            <a:r>
              <a:rPr b="0" lang="en-US" sz="3300">
                <a:solidFill>
                  <a:srgbClr val="151515"/>
                </a:solidFill>
              </a:rPr>
              <a:t>с огромными файлами</a:t>
            </a:r>
            <a:endParaRPr b="0" sz="3300">
              <a:solidFill>
                <a:srgbClr val="151515"/>
              </a:solidFill>
            </a:endParaRPr>
          </a:p>
          <a:p>
            <a:pPr indent="-438150" lvl="0" marL="457200" rtl="0" algn="l">
              <a:lnSpc>
                <a:spcPct val="100000"/>
              </a:lnSpc>
              <a:spcBef>
                <a:spcPts val="2000"/>
              </a:spcBef>
              <a:spcAft>
                <a:spcPts val="0"/>
              </a:spcAft>
              <a:buClr>
                <a:srgbClr val="151515"/>
              </a:buClr>
              <a:buSzPts val="3300"/>
              <a:buChar char="●"/>
            </a:pPr>
            <a:r>
              <a:rPr b="0" lang="en-US" sz="3300">
                <a:solidFill>
                  <a:srgbClr val="151515"/>
                </a:solidFill>
              </a:rPr>
              <a:t>Менее эффективна для SSD, чем современные ФС</a:t>
            </a:r>
            <a:endParaRPr b="0" sz="3300">
              <a:solidFill>
                <a:srgbClr val="151515"/>
              </a:solidFill>
            </a:endParaRPr>
          </a:p>
          <a:p>
            <a:pPr indent="-438150" lvl="0" marL="457200" rtl="0" algn="l">
              <a:lnSpc>
                <a:spcPct val="100000"/>
              </a:lnSpc>
              <a:spcBef>
                <a:spcPts val="2000"/>
              </a:spcBef>
              <a:spcAft>
                <a:spcPts val="0"/>
              </a:spcAft>
              <a:buClr>
                <a:srgbClr val="151515"/>
              </a:buClr>
              <a:buSzPts val="3300"/>
              <a:buChar char="●"/>
            </a:pPr>
            <a:r>
              <a:rPr b="0" lang="en-US" sz="3300">
                <a:solidFill>
                  <a:srgbClr val="151515"/>
                </a:solidFill>
              </a:rPr>
              <a:t>Нет встроенной поддержки снапшотов</a:t>
            </a:r>
            <a:endParaRPr b="0" sz="3300">
              <a:solidFill>
                <a:srgbClr val="151515"/>
              </a:solidFill>
            </a:endParaRPr>
          </a:p>
          <a:p>
            <a:pPr indent="-438150" lvl="0" marL="457200" rtl="0" algn="l">
              <a:lnSpc>
                <a:spcPct val="100000"/>
              </a:lnSpc>
              <a:spcBef>
                <a:spcPts val="2000"/>
              </a:spcBef>
              <a:spcAft>
                <a:spcPts val="2000"/>
              </a:spcAft>
              <a:buClr>
                <a:srgbClr val="151515"/>
              </a:buClr>
              <a:buSzPts val="3300"/>
              <a:buChar char="●"/>
            </a:pPr>
            <a:r>
              <a:rPr b="0" lang="en-US" sz="3300">
                <a:solidFill>
                  <a:srgbClr val="151515"/>
                </a:solidFill>
              </a:rPr>
              <a:t>Медленное удаление большого числа файлов</a:t>
            </a:r>
            <a:endParaRPr b="0" sz="3300">
              <a:solidFill>
                <a:srgbClr val="151515"/>
              </a:solidFill>
            </a:endParaRPr>
          </a:p>
        </p:txBody>
      </p:sp>
      <p:sp>
        <p:nvSpPr>
          <p:cNvPr id="281" name="Google Shape;281;p27"/>
          <p:cNvSpPr txBox="1"/>
          <p:nvPr>
            <p:ph idx="7" type="body"/>
          </p:nvPr>
        </p:nvSpPr>
        <p:spPr>
          <a:xfrm>
            <a:off x="18416375" y="5345125"/>
            <a:ext cx="5199900" cy="7721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43815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51515"/>
              </a:buClr>
              <a:buSzPts val="3300"/>
              <a:buChar char="●"/>
            </a:pPr>
            <a:r>
              <a:rPr b="0" lang="en-US" sz="3300">
                <a:solidFill>
                  <a:srgbClr val="151515"/>
                </a:solidFill>
              </a:rPr>
              <a:t>Высокие </a:t>
            </a:r>
            <a:br>
              <a:rPr b="0" lang="en-US" sz="3300">
                <a:solidFill>
                  <a:srgbClr val="151515"/>
                </a:solidFill>
              </a:rPr>
            </a:br>
            <a:r>
              <a:rPr b="0" lang="en-US" sz="3300">
                <a:solidFill>
                  <a:srgbClr val="151515"/>
                </a:solidFill>
              </a:rPr>
              <a:t>требования к RAM</a:t>
            </a:r>
            <a:endParaRPr b="0" sz="3300">
              <a:solidFill>
                <a:srgbClr val="151515"/>
              </a:solidFill>
            </a:endParaRPr>
          </a:p>
          <a:p>
            <a:pPr indent="-438150" lvl="0" marL="457200" rtl="0" algn="l">
              <a:lnSpc>
                <a:spcPct val="100000"/>
              </a:lnSpc>
              <a:spcBef>
                <a:spcPts val="2000"/>
              </a:spcBef>
              <a:spcAft>
                <a:spcPts val="0"/>
              </a:spcAft>
              <a:buClr>
                <a:srgbClr val="151515"/>
              </a:buClr>
              <a:buSzPts val="3300"/>
              <a:buChar char="●"/>
            </a:pPr>
            <a:r>
              <a:rPr b="0" lang="en-US" sz="3300">
                <a:solidFill>
                  <a:srgbClr val="151515"/>
                </a:solidFill>
              </a:rPr>
              <a:t>Сложность администрирования</a:t>
            </a:r>
            <a:endParaRPr b="0" sz="3300">
              <a:solidFill>
                <a:srgbClr val="151515"/>
              </a:solidFill>
            </a:endParaRPr>
          </a:p>
          <a:p>
            <a:pPr indent="-438150" lvl="0" marL="457200" rtl="0" algn="l">
              <a:lnSpc>
                <a:spcPct val="100000"/>
              </a:lnSpc>
              <a:spcBef>
                <a:spcPts val="2000"/>
              </a:spcBef>
              <a:spcAft>
                <a:spcPts val="0"/>
              </a:spcAft>
              <a:buClr>
                <a:srgbClr val="151515"/>
              </a:buClr>
              <a:buSzPts val="3300"/>
              <a:buChar char="●"/>
            </a:pPr>
            <a:r>
              <a:rPr b="0" lang="en-US" sz="3300">
                <a:solidFill>
                  <a:srgbClr val="151515"/>
                </a:solidFill>
              </a:rPr>
              <a:t>Btrfs всё ещё </a:t>
            </a:r>
            <a:br>
              <a:rPr b="0" lang="en-US" sz="3300">
                <a:solidFill>
                  <a:srgbClr val="151515"/>
                </a:solidFill>
              </a:rPr>
            </a:br>
            <a:r>
              <a:rPr b="0" lang="en-US" sz="3300">
                <a:solidFill>
                  <a:srgbClr val="151515"/>
                </a:solidFill>
              </a:rPr>
              <a:t>имеет нестабильные функции</a:t>
            </a:r>
            <a:endParaRPr b="0" sz="3300">
              <a:solidFill>
                <a:srgbClr val="151515"/>
              </a:solidFill>
            </a:endParaRPr>
          </a:p>
          <a:p>
            <a:pPr indent="-438150" lvl="0" marL="457200" rtl="0" algn="l">
              <a:lnSpc>
                <a:spcPct val="100000"/>
              </a:lnSpc>
              <a:spcBef>
                <a:spcPts val="2000"/>
              </a:spcBef>
              <a:spcAft>
                <a:spcPts val="0"/>
              </a:spcAft>
              <a:buClr>
                <a:srgbClr val="151515"/>
              </a:buClr>
              <a:buSzPts val="3300"/>
              <a:buChar char="●"/>
            </a:pPr>
            <a:r>
              <a:rPr b="0" lang="en-US" sz="3300">
                <a:solidFill>
                  <a:srgbClr val="151515"/>
                </a:solidFill>
              </a:rPr>
              <a:t>ZFS не встроена </a:t>
            </a:r>
            <a:br>
              <a:rPr b="0" lang="en-US" sz="3300">
                <a:solidFill>
                  <a:srgbClr val="151515"/>
                </a:solidFill>
              </a:rPr>
            </a:br>
            <a:r>
              <a:rPr b="0" lang="en-US" sz="3300">
                <a:solidFill>
                  <a:srgbClr val="151515"/>
                </a:solidFill>
              </a:rPr>
              <a:t>в ядро Linux </a:t>
            </a:r>
            <a:br>
              <a:rPr b="0" lang="en-US" sz="3300">
                <a:solidFill>
                  <a:srgbClr val="151515"/>
                </a:solidFill>
              </a:rPr>
            </a:br>
            <a:r>
              <a:rPr b="0" lang="en-US" sz="3300">
                <a:solidFill>
                  <a:srgbClr val="151515"/>
                </a:solidFill>
              </a:rPr>
              <a:t>из-за лицензии</a:t>
            </a:r>
            <a:endParaRPr b="0" sz="3300">
              <a:solidFill>
                <a:srgbClr val="151515"/>
              </a:solidFill>
            </a:endParaRPr>
          </a:p>
          <a:p>
            <a:pPr indent="-438150" lvl="0" marL="457200" rtl="0" algn="l">
              <a:lnSpc>
                <a:spcPct val="100000"/>
              </a:lnSpc>
              <a:spcBef>
                <a:spcPts val="2000"/>
              </a:spcBef>
              <a:spcAft>
                <a:spcPts val="2000"/>
              </a:spcAft>
              <a:buClr>
                <a:srgbClr val="151515"/>
              </a:buClr>
              <a:buSzPts val="3300"/>
              <a:buChar char="●"/>
            </a:pPr>
            <a:r>
              <a:rPr b="0" lang="en-US" sz="3300">
                <a:solidFill>
                  <a:srgbClr val="151515"/>
                </a:solidFill>
              </a:rPr>
              <a:t>Производительность ниже, чем у ext4 </a:t>
            </a:r>
            <a:br>
              <a:rPr b="0" lang="en-US" sz="3300">
                <a:solidFill>
                  <a:srgbClr val="151515"/>
                </a:solidFill>
              </a:rPr>
            </a:br>
            <a:r>
              <a:rPr b="0" lang="en-US" sz="3300">
                <a:solidFill>
                  <a:srgbClr val="151515"/>
                </a:solidFill>
              </a:rPr>
              <a:t>в некоторых задачах</a:t>
            </a:r>
            <a:endParaRPr b="0" sz="3300">
              <a:solidFill>
                <a:srgbClr val="151515"/>
              </a:solidFill>
            </a:endParaRPr>
          </a:p>
        </p:txBody>
      </p:sp>
      <p:pic>
        <p:nvPicPr>
          <p:cNvPr id="282" name="Google Shape;282;p2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672450" y="449701"/>
            <a:ext cx="664411" cy="92720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83" name="Google Shape;283;p27"/>
          <p:cNvCxnSpPr/>
          <p:nvPr/>
        </p:nvCxnSpPr>
        <p:spPr>
          <a:xfrm>
            <a:off x="674700" y="4691725"/>
            <a:ext cx="22321500" cy="0"/>
          </a:xfrm>
          <a:prstGeom prst="straightConnector1">
            <a:avLst/>
          </a:prstGeom>
          <a:noFill/>
          <a:ln cap="flat" cmpd="sng" w="38100">
            <a:solidFill>
              <a:srgbClr val="3FA5FF"/>
            </a:solidFill>
            <a:prstDash val="solid"/>
            <a:round/>
            <a:headEnd len="med" w="med" type="none"/>
            <a:tailEnd len="med" w="med" type="none"/>
          </a:ln>
        </p:spPr>
      </p:cxnSp>
      <p:pic>
        <p:nvPicPr>
          <p:cNvPr id="284" name="Google Shape;284;p2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840085">
            <a:off x="6791395" y="1658669"/>
            <a:ext cx="4360188" cy="4360188"/>
          </a:xfrm>
          <a:prstGeom prst="rect">
            <a:avLst/>
          </a:prstGeom>
          <a:noFill/>
          <a:ln>
            <a:noFill/>
          </a:ln>
        </p:spPr>
      </p:pic>
      <p:pic>
        <p:nvPicPr>
          <p:cNvPr id="285" name="Google Shape;285;p27"/>
          <p:cNvPicPr preferRelativeResize="0"/>
          <p:nvPr/>
        </p:nvPicPr>
        <p:blipFill rotWithShape="1">
          <a:blip r:embed="rId6">
            <a:alphaModFix/>
          </a:blip>
          <a:srcRect b="0" l="0" r="44423" t="0"/>
          <a:stretch/>
        </p:blipFill>
        <p:spPr>
          <a:xfrm>
            <a:off x="13175075" y="856625"/>
            <a:ext cx="3145211" cy="5659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9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Google Shape;290;p28"/>
          <p:cNvSpPr txBox="1"/>
          <p:nvPr>
            <p:ph idx="1" type="body"/>
          </p:nvPr>
        </p:nvSpPr>
        <p:spPr>
          <a:xfrm>
            <a:off x="597518" y="1626227"/>
            <a:ext cx="6405000" cy="8265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Что такое IPFS</a:t>
            </a:r>
            <a:endParaRPr/>
          </a:p>
        </p:txBody>
      </p:sp>
      <p:pic>
        <p:nvPicPr>
          <p:cNvPr id="291" name="Google Shape;291;p28" title="CazjHGUL5VVkeaAaBoJWH.png"/>
          <p:cNvPicPr preferRelativeResize="0"/>
          <p:nvPr>
            <p:ph idx="13" type="pic"/>
          </p:nvPr>
        </p:nvPicPr>
        <p:blipFill rotWithShape="1">
          <a:blip r:embed="rId3">
            <a:alphaModFix/>
          </a:blip>
          <a:srcRect b="0" l="2440" r="6840" t="0"/>
          <a:stretch/>
        </p:blipFill>
        <p:spPr>
          <a:xfrm>
            <a:off x="10986450" y="2947450"/>
            <a:ext cx="13245001" cy="7299800"/>
          </a:xfrm>
          <a:prstGeom prst="rect">
            <a:avLst/>
          </a:prstGeom>
        </p:spPr>
      </p:pic>
      <p:sp>
        <p:nvSpPr>
          <p:cNvPr id="292" name="Google Shape;292;p28"/>
          <p:cNvSpPr txBox="1"/>
          <p:nvPr/>
        </p:nvSpPr>
        <p:spPr>
          <a:xfrm>
            <a:off x="777000" y="3625650"/>
            <a:ext cx="11415000" cy="2401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600">
                <a:latin typeface="Helvetica Neue"/>
                <a:ea typeface="Helvetica Neue"/>
                <a:cs typeface="Helvetica Neue"/>
                <a:sym typeface="Helvetica Neue"/>
              </a:rPr>
              <a:t>InterPlanetary File System</a:t>
            </a:r>
            <a:r>
              <a:rPr lang="en-US" sz="3600">
                <a:latin typeface="Helvetica Neue"/>
                <a:ea typeface="Helvetica Neue"/>
                <a:cs typeface="Helvetica Neue"/>
                <a:sym typeface="Helvetica Neue"/>
              </a:rPr>
              <a:t> — протокол, </a:t>
            </a:r>
            <a:br>
              <a:rPr lang="en-US" sz="3600">
                <a:latin typeface="Helvetica Neue"/>
                <a:ea typeface="Helvetica Neue"/>
                <a:cs typeface="Helvetica Neue"/>
                <a:sym typeface="Helvetica Neue"/>
              </a:rPr>
            </a:br>
            <a:r>
              <a:rPr lang="en-US" sz="3600">
                <a:latin typeface="Helvetica Neue"/>
                <a:ea typeface="Helvetica Neue"/>
                <a:cs typeface="Helvetica Neue"/>
                <a:sym typeface="Helvetica Neue"/>
              </a:rPr>
              <a:t>разработанный компанией Protocol Labs</a:t>
            </a:r>
            <a:endParaRPr sz="3600"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600"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>
                <a:latin typeface="Helvetica Neue"/>
                <a:ea typeface="Helvetica Neue"/>
                <a:cs typeface="Helvetica Neue"/>
                <a:sym typeface="Helvetica Neue"/>
              </a:rPr>
              <a:t>Использует принципы:</a:t>
            </a:r>
            <a:endParaRPr sz="3600"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293" name="Google Shape;293;p28"/>
          <p:cNvSpPr txBox="1"/>
          <p:nvPr/>
        </p:nvSpPr>
        <p:spPr>
          <a:xfrm>
            <a:off x="777013" y="8405825"/>
            <a:ext cx="11235600" cy="2955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>
                <a:latin typeface="Helvetica Neue"/>
                <a:ea typeface="Helvetica Neue"/>
                <a:cs typeface="Helvetica Neue"/>
                <a:sym typeface="Helvetica Neue"/>
              </a:rPr>
              <a:t>Контентная адресация (CID) вместо </a:t>
            </a:r>
            <a:br>
              <a:rPr lang="en-US" sz="3600">
                <a:latin typeface="Helvetica Neue"/>
                <a:ea typeface="Helvetica Neue"/>
                <a:cs typeface="Helvetica Neue"/>
                <a:sym typeface="Helvetica Neue"/>
              </a:rPr>
            </a:br>
            <a:r>
              <a:rPr lang="en-US" sz="3600">
                <a:latin typeface="Helvetica Neue"/>
                <a:ea typeface="Helvetica Neue"/>
                <a:cs typeface="Helvetica Neue"/>
                <a:sym typeface="Helvetica Neue"/>
              </a:rPr>
              <a:t>традиционной адресации по местоположению</a:t>
            </a:r>
            <a:endParaRPr sz="3600"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600"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>
                <a:latin typeface="Helvetica Neue"/>
                <a:ea typeface="Helvetica Neue"/>
                <a:cs typeface="Helvetica Neue"/>
                <a:sym typeface="Helvetica Neue"/>
              </a:rPr>
              <a:t>Функционирует по аналогии с «вечным BitTorrent + Git», обеспечивая мгновенное версионирование</a:t>
            </a:r>
            <a:endParaRPr sz="3600"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grpSp>
        <p:nvGrpSpPr>
          <p:cNvPr id="294" name="Google Shape;294;p28"/>
          <p:cNvGrpSpPr/>
          <p:nvPr/>
        </p:nvGrpSpPr>
        <p:grpSpPr>
          <a:xfrm>
            <a:off x="774243" y="6132156"/>
            <a:ext cx="9590234" cy="930400"/>
            <a:chOff x="3514730" y="7066556"/>
            <a:chExt cx="9590234" cy="930400"/>
          </a:xfrm>
        </p:grpSpPr>
        <p:pic>
          <p:nvPicPr>
            <p:cNvPr id="295" name="Google Shape;295;p28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3514730" y="7066556"/>
              <a:ext cx="930425" cy="9304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96" name="Google Shape;296;p28"/>
            <p:cNvSpPr txBox="1"/>
            <p:nvPr/>
          </p:nvSpPr>
          <p:spPr>
            <a:xfrm>
              <a:off x="4445164" y="7177750"/>
              <a:ext cx="8659800" cy="7389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3600">
                  <a:latin typeface="Helvetica Neue"/>
                  <a:ea typeface="Helvetica Neue"/>
                  <a:cs typeface="Helvetica Neue"/>
                  <a:sym typeface="Helvetica Neue"/>
                </a:rPr>
                <a:t>DHT (распределённая хеш-таблица)</a:t>
              </a:r>
              <a:endParaRPr sz="3600">
                <a:latin typeface="Helvetica Neue"/>
                <a:ea typeface="Helvetica Neue"/>
                <a:cs typeface="Helvetica Neue"/>
                <a:sym typeface="Helvetica Neue"/>
              </a:endParaRPr>
            </a:p>
          </p:txBody>
        </p:sp>
      </p:grpSp>
      <p:grpSp>
        <p:nvGrpSpPr>
          <p:cNvPr id="297" name="Google Shape;297;p28"/>
          <p:cNvGrpSpPr/>
          <p:nvPr/>
        </p:nvGrpSpPr>
        <p:grpSpPr>
          <a:xfrm>
            <a:off x="774255" y="7062556"/>
            <a:ext cx="10750320" cy="930400"/>
            <a:chOff x="3514730" y="7066556"/>
            <a:chExt cx="10750320" cy="930400"/>
          </a:xfrm>
        </p:grpSpPr>
        <p:pic>
          <p:nvPicPr>
            <p:cNvPr id="298" name="Google Shape;298;p28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3514730" y="7066556"/>
              <a:ext cx="930425" cy="9304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99" name="Google Shape;299;p28"/>
            <p:cNvSpPr txBox="1"/>
            <p:nvPr/>
          </p:nvSpPr>
          <p:spPr>
            <a:xfrm>
              <a:off x="4445150" y="7177750"/>
              <a:ext cx="9819900" cy="7389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3600">
                  <a:latin typeface="Helvetica Neue"/>
                  <a:ea typeface="Helvetica Neue"/>
                  <a:cs typeface="Helvetica Neue"/>
                  <a:sym typeface="Helvetica Neue"/>
                </a:rPr>
                <a:t>DAG (направленный ациклический граф)</a:t>
              </a:r>
              <a:endParaRPr sz="3600">
                <a:latin typeface="Helvetica Neue"/>
                <a:ea typeface="Helvetica Neue"/>
                <a:cs typeface="Helvetica Neue"/>
                <a:sym typeface="Helvetica Neue"/>
              </a:endParaRPr>
            </a:p>
          </p:txBody>
        </p:sp>
      </p:grpSp>
      <p:pic>
        <p:nvPicPr>
          <p:cNvPr id="300" name="Google Shape;300;p2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672450" y="449701"/>
            <a:ext cx="664411" cy="927200"/>
          </a:xfrm>
          <a:prstGeom prst="rect">
            <a:avLst/>
          </a:prstGeom>
          <a:noFill/>
          <a:ln>
            <a:noFill/>
          </a:ln>
        </p:spPr>
      </p:pic>
      <p:sp>
        <p:nvSpPr>
          <p:cNvPr id="301" name="Google Shape;301;p28"/>
          <p:cNvSpPr txBox="1"/>
          <p:nvPr>
            <p:ph idx="12" type="sldNum"/>
          </p:nvPr>
        </p:nvSpPr>
        <p:spPr>
          <a:xfrm>
            <a:off x="22750104" y="699700"/>
            <a:ext cx="866100" cy="410400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</a:pPr>
            <a:fld id="{00000000-1234-1234-1234-123412341234}" type="slidenum">
              <a:rPr lang="en-US">
                <a:solidFill>
                  <a:srgbClr val="000000"/>
                </a:solidFill>
              </a:rPr>
              <a:t>‹#›</a:t>
            </a:fld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5" name="Shape 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Google Shape;306;p29"/>
          <p:cNvSpPr txBox="1"/>
          <p:nvPr>
            <p:ph idx="1" type="body"/>
          </p:nvPr>
        </p:nvSpPr>
        <p:spPr>
          <a:xfrm>
            <a:off x="597518" y="1626227"/>
            <a:ext cx="6405000" cy="8265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Что такое FileCoin</a:t>
            </a:r>
            <a:endParaRPr/>
          </a:p>
        </p:txBody>
      </p:sp>
      <p:pic>
        <p:nvPicPr>
          <p:cNvPr id="307" name="Google Shape;307;p29" title="filecoin-fil.gif"/>
          <p:cNvPicPr preferRelativeResize="0"/>
          <p:nvPr>
            <p:ph idx="13" type="pic"/>
          </p:nvPr>
        </p:nvPicPr>
        <p:blipFill rotWithShape="1">
          <a:blip r:embed="rId3">
            <a:alphaModFix/>
          </a:blip>
          <a:srcRect b="0" l="6087" r="6078" t="0"/>
          <a:stretch/>
        </p:blipFill>
        <p:spPr>
          <a:xfrm>
            <a:off x="14963775" y="2942600"/>
            <a:ext cx="7486948" cy="8523925"/>
          </a:xfrm>
          <a:prstGeom prst="rect">
            <a:avLst/>
          </a:prstGeom>
        </p:spPr>
      </p:pic>
      <p:pic>
        <p:nvPicPr>
          <p:cNvPr id="308" name="Google Shape;308;p2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672450" y="449701"/>
            <a:ext cx="664411" cy="927200"/>
          </a:xfrm>
          <a:prstGeom prst="rect">
            <a:avLst/>
          </a:prstGeom>
          <a:noFill/>
          <a:ln>
            <a:noFill/>
          </a:ln>
        </p:spPr>
      </p:pic>
      <p:sp>
        <p:nvSpPr>
          <p:cNvPr id="309" name="Google Shape;309;p29"/>
          <p:cNvSpPr txBox="1"/>
          <p:nvPr/>
        </p:nvSpPr>
        <p:spPr>
          <a:xfrm>
            <a:off x="627526" y="2763306"/>
            <a:ext cx="13536600" cy="9054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4500">
                <a:latin typeface="Helvetica Neue"/>
                <a:ea typeface="Helvetica Neue"/>
                <a:cs typeface="Helvetica Neue"/>
                <a:sym typeface="Helvetica Neue"/>
              </a:rPr>
              <a:t>Filecoin — блокчейн-платформа, ориентированная на децентрализованное хранение данных со встроенными экономическими стимулами </a:t>
            </a:r>
            <a:br>
              <a:rPr b="1" lang="en-US" sz="4500">
                <a:latin typeface="Helvetica Neue"/>
                <a:ea typeface="Helvetica Neue"/>
                <a:cs typeface="Helvetica Neue"/>
                <a:sym typeface="Helvetica Neue"/>
              </a:rPr>
            </a:br>
            <a:r>
              <a:rPr b="1" lang="en-US" sz="4500">
                <a:latin typeface="Helvetica Neue"/>
                <a:ea typeface="Helvetica Neue"/>
                <a:cs typeface="Helvetica Neue"/>
                <a:sym typeface="Helvetica Neue"/>
              </a:rPr>
              <a:t>для пользователей.</a:t>
            </a:r>
            <a:endParaRPr b="1" sz="4500"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3500"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>
                <a:latin typeface="Helvetica Neue"/>
                <a:ea typeface="Helvetica Neue"/>
                <a:cs typeface="Helvetica Neue"/>
                <a:sym typeface="Helvetica Neue"/>
              </a:rPr>
              <a:t>Два алгоритма консенсуса:</a:t>
            </a:r>
            <a:r>
              <a:rPr b="1" lang="en-US" sz="3600">
                <a:latin typeface="Helvetica Neue"/>
                <a:ea typeface="Helvetica Neue"/>
                <a:cs typeface="Helvetica Neue"/>
                <a:sym typeface="Helvetica Neue"/>
              </a:rPr>
              <a:t> Proof of Spacetime (PoSt) </a:t>
            </a:r>
            <a:br>
              <a:rPr b="1" lang="en-US" sz="3600">
                <a:latin typeface="Helvetica Neue"/>
                <a:ea typeface="Helvetica Neue"/>
                <a:cs typeface="Helvetica Neue"/>
                <a:sym typeface="Helvetica Neue"/>
              </a:rPr>
            </a:br>
            <a:r>
              <a:rPr b="1" lang="en-US" sz="3600">
                <a:latin typeface="Helvetica Neue"/>
                <a:ea typeface="Helvetica Neue"/>
                <a:cs typeface="Helvetica Neue"/>
                <a:sym typeface="Helvetica Neue"/>
              </a:rPr>
              <a:t>и Proof Of Replication (PoRep). </a:t>
            </a:r>
            <a:endParaRPr b="1" sz="3600"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3600"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600">
                <a:latin typeface="Helvetica Neue"/>
                <a:ea typeface="Helvetica Neue"/>
                <a:cs typeface="Helvetica Neue"/>
                <a:sym typeface="Helvetica Neue"/>
              </a:rPr>
              <a:t>Майнеры </a:t>
            </a:r>
            <a:r>
              <a:rPr lang="en-US" sz="3600">
                <a:latin typeface="Helvetica Neue"/>
                <a:ea typeface="Helvetica Neue"/>
                <a:cs typeface="Helvetica Neue"/>
                <a:sym typeface="Helvetica Neue"/>
              </a:rPr>
              <a:t>в сети Filecoin отвечают </a:t>
            </a:r>
            <a:br>
              <a:rPr lang="en-US" sz="3600">
                <a:latin typeface="Helvetica Neue"/>
                <a:ea typeface="Helvetica Neue"/>
                <a:cs typeface="Helvetica Neue"/>
                <a:sym typeface="Helvetica Neue"/>
              </a:rPr>
            </a:br>
            <a:r>
              <a:rPr lang="en-US" sz="3600">
                <a:latin typeface="Helvetica Neue"/>
                <a:ea typeface="Helvetica Neue"/>
                <a:cs typeface="Helvetica Neue"/>
                <a:sym typeface="Helvetica Neue"/>
              </a:rPr>
              <a:t>за</a:t>
            </a:r>
            <a:r>
              <a:rPr b="1" lang="en-US" sz="3600">
                <a:latin typeface="Helvetica Neue"/>
                <a:ea typeface="Helvetica Neue"/>
                <a:cs typeface="Helvetica Neue"/>
                <a:sym typeface="Helvetica Neue"/>
              </a:rPr>
              <a:t> хранение и предоставление данных.</a:t>
            </a:r>
            <a:endParaRPr b="1" sz="3600"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3600"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600">
                <a:latin typeface="Helvetica Neue"/>
                <a:ea typeface="Helvetica Neue"/>
                <a:cs typeface="Helvetica Neue"/>
                <a:sym typeface="Helvetica Neue"/>
              </a:rPr>
              <a:t>Экономического стимул </a:t>
            </a:r>
            <a:r>
              <a:rPr lang="en-US" sz="3600">
                <a:latin typeface="Helvetica Neue"/>
                <a:ea typeface="Helvetica Neue"/>
                <a:cs typeface="Helvetica Neue"/>
                <a:sym typeface="Helvetica Neue"/>
              </a:rPr>
              <a:t>для хранения </a:t>
            </a:r>
            <a:br>
              <a:rPr lang="en-US" sz="3600">
                <a:latin typeface="Helvetica Neue"/>
                <a:ea typeface="Helvetica Neue"/>
                <a:cs typeface="Helvetica Neue"/>
                <a:sym typeface="Helvetica Neue"/>
              </a:rPr>
            </a:br>
            <a:r>
              <a:rPr lang="en-US" sz="3600">
                <a:latin typeface="Helvetica Neue"/>
                <a:ea typeface="Helvetica Neue"/>
                <a:cs typeface="Helvetica Neue"/>
                <a:sym typeface="Helvetica Neue"/>
              </a:rPr>
              <a:t>данных и других участников Filecoin –</a:t>
            </a:r>
            <a:r>
              <a:rPr b="1" lang="en-US" sz="3600">
                <a:latin typeface="Helvetica Neue"/>
                <a:ea typeface="Helvetica Neue"/>
                <a:cs typeface="Helvetica Neue"/>
                <a:sym typeface="Helvetica Neue"/>
              </a:rPr>
              <a:t> </a:t>
            </a:r>
            <a:br>
              <a:rPr b="1" lang="en-US" sz="3600">
                <a:latin typeface="Helvetica Neue"/>
                <a:ea typeface="Helvetica Neue"/>
                <a:cs typeface="Helvetica Neue"/>
                <a:sym typeface="Helvetica Neue"/>
              </a:rPr>
            </a:br>
            <a:r>
              <a:rPr b="1" lang="en-US" sz="3600">
                <a:latin typeface="Helvetica Neue"/>
                <a:ea typeface="Helvetica Neue"/>
                <a:cs typeface="Helvetica Neue"/>
                <a:sym typeface="Helvetica Neue"/>
              </a:rPr>
              <a:t>нативная криптовалюта FIL.</a:t>
            </a:r>
            <a:endParaRPr b="1" sz="3600"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3600"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310" name="Google Shape;310;p29"/>
          <p:cNvSpPr txBox="1"/>
          <p:nvPr>
            <p:ph idx="12" type="sldNum"/>
          </p:nvPr>
        </p:nvSpPr>
        <p:spPr>
          <a:xfrm>
            <a:off x="22750104" y="699700"/>
            <a:ext cx="866100" cy="410400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</a:pPr>
            <a:fld id="{00000000-1234-1234-1234-123412341234}" type="slidenum">
              <a:rPr lang="en-US">
                <a:solidFill>
                  <a:srgbClr val="000000"/>
                </a:solidFill>
              </a:rPr>
              <a:t>‹#›</a:t>
            </a:fld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4" name="Shape 3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Google Shape;315;p30"/>
          <p:cNvSpPr txBox="1"/>
          <p:nvPr>
            <p:ph idx="12" type="sldNum"/>
          </p:nvPr>
        </p:nvSpPr>
        <p:spPr>
          <a:xfrm>
            <a:off x="22915225" y="699700"/>
            <a:ext cx="833700" cy="410400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</a:pPr>
            <a:fld id="{00000000-1234-1234-1234-123412341234}" type="slidenum">
              <a:rPr lang="en-US">
                <a:solidFill>
                  <a:srgbClr val="000000"/>
                </a:solidFill>
              </a:rPr>
              <a:t>‹#›</a:t>
            </a:fld>
            <a:endParaRPr/>
          </a:p>
        </p:txBody>
      </p:sp>
      <p:sp>
        <p:nvSpPr>
          <p:cNvPr id="316" name="Google Shape;316;p30"/>
          <p:cNvSpPr txBox="1"/>
          <p:nvPr>
            <p:ph idx="1" type="body"/>
          </p:nvPr>
        </p:nvSpPr>
        <p:spPr>
          <a:xfrm>
            <a:off x="609255" y="1628153"/>
            <a:ext cx="8134200" cy="826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300"/>
              <a:buFont typeface="Helvetica Neue"/>
              <a:buNone/>
            </a:pPr>
            <a:r>
              <a:rPr lang="en-US"/>
              <a:t>IPFS + FileCoin</a:t>
            </a:r>
            <a:endParaRPr/>
          </a:p>
        </p:txBody>
      </p:sp>
      <p:sp>
        <p:nvSpPr>
          <p:cNvPr id="317" name="Google Shape;317;p30"/>
          <p:cNvSpPr txBox="1"/>
          <p:nvPr>
            <p:ph idx="2" type="body"/>
          </p:nvPr>
        </p:nvSpPr>
        <p:spPr>
          <a:xfrm>
            <a:off x="12824224" y="1635800"/>
            <a:ext cx="6128400" cy="826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300"/>
              <a:buFont typeface="Helvetica Neue"/>
              <a:buNone/>
            </a:pPr>
            <a:r>
              <a:rPr lang="en-US"/>
              <a:t>Классические FS</a:t>
            </a:r>
            <a:endParaRPr/>
          </a:p>
        </p:txBody>
      </p:sp>
      <p:pic>
        <p:nvPicPr>
          <p:cNvPr descr="Изображение" id="318" name="Google Shape;318;p30"/>
          <p:cNvPicPr preferRelativeResize="0"/>
          <p:nvPr>
            <p:ph idx="3" type="pic"/>
          </p:nvPr>
        </p:nvPicPr>
        <p:blipFill rotWithShape="1">
          <a:blip r:embed="rId3">
            <a:alphaModFix/>
          </a:blip>
          <a:srcRect b="2435" l="8124" r="8124" t="2435"/>
          <a:stretch/>
        </p:blipFill>
        <p:spPr>
          <a:xfrm>
            <a:off x="20786904" y="1673294"/>
            <a:ext cx="2831636" cy="283167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Изображение" id="319" name="Google Shape;319;p30"/>
          <p:cNvPicPr preferRelativeResize="0"/>
          <p:nvPr>
            <p:ph idx="4" type="pic"/>
          </p:nvPr>
        </p:nvPicPr>
        <p:blipFill rotWithShape="1">
          <a:blip r:embed="rId4">
            <a:alphaModFix/>
          </a:blip>
          <a:srcRect b="8165" l="14036" r="6301" t="1107"/>
          <a:stretch/>
        </p:blipFill>
        <p:spPr>
          <a:xfrm>
            <a:off x="8691643" y="1677709"/>
            <a:ext cx="2822709" cy="2822841"/>
          </a:xfrm>
          <a:prstGeom prst="rect">
            <a:avLst/>
          </a:prstGeom>
          <a:noFill/>
          <a:ln>
            <a:noFill/>
          </a:ln>
        </p:spPr>
      </p:pic>
      <p:sp>
        <p:nvSpPr>
          <p:cNvPr id="320" name="Google Shape;320;p30"/>
          <p:cNvSpPr txBox="1"/>
          <p:nvPr>
            <p:ph idx="5" type="body"/>
          </p:nvPr>
        </p:nvSpPr>
        <p:spPr>
          <a:xfrm>
            <a:off x="1807623" y="3228171"/>
            <a:ext cx="6356700" cy="12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Helvetica Neue"/>
              <a:buNone/>
            </a:pPr>
            <a:r>
              <a:rPr lang="en-US"/>
              <a:t>Нет единого узла, данные устойчивы к блокировкам</a:t>
            </a:r>
            <a:endParaRPr/>
          </a:p>
        </p:txBody>
      </p:sp>
      <p:sp>
        <p:nvSpPr>
          <p:cNvPr id="321" name="Google Shape;321;p30"/>
          <p:cNvSpPr txBox="1"/>
          <p:nvPr>
            <p:ph idx="6" type="body"/>
          </p:nvPr>
        </p:nvSpPr>
        <p:spPr>
          <a:xfrm>
            <a:off x="14220575" y="3228175"/>
            <a:ext cx="6356700" cy="12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Helvetica Neue"/>
              <a:buNone/>
            </a:pPr>
            <a:r>
              <a:rPr lang="en-US"/>
              <a:t>Единый контрольный узел (можно заблокировать)</a:t>
            </a:r>
            <a:endParaRPr/>
          </a:p>
        </p:txBody>
      </p:sp>
      <p:sp>
        <p:nvSpPr>
          <p:cNvPr id="322" name="Google Shape;322;p30"/>
          <p:cNvSpPr txBox="1"/>
          <p:nvPr>
            <p:ph idx="7" type="body"/>
          </p:nvPr>
        </p:nvSpPr>
        <p:spPr>
          <a:xfrm>
            <a:off x="1807623" y="6451723"/>
            <a:ext cx="6247800" cy="12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Helvetica Neue"/>
              <a:buNone/>
            </a:pPr>
            <a:r>
              <a:rPr lang="en-US"/>
              <a:t>Один файл — множество ссылок (экономия места)</a:t>
            </a:r>
            <a:endParaRPr/>
          </a:p>
        </p:txBody>
      </p:sp>
      <p:sp>
        <p:nvSpPr>
          <p:cNvPr id="323" name="Google Shape;323;p30"/>
          <p:cNvSpPr txBox="1"/>
          <p:nvPr>
            <p:ph idx="8" type="body"/>
          </p:nvPr>
        </p:nvSpPr>
        <p:spPr>
          <a:xfrm>
            <a:off x="14220575" y="4739725"/>
            <a:ext cx="9102000" cy="12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Helvetica Neue"/>
              <a:buNone/>
            </a:pPr>
            <a:r>
              <a:rPr lang="en-US"/>
              <a:t>Зависит от серверов </a:t>
            </a:r>
            <a:br>
              <a:rPr lang="en-US"/>
            </a:br>
            <a:r>
              <a:rPr lang="en-US"/>
              <a:t>(при падении — данные недоступны)</a:t>
            </a:r>
            <a:endParaRPr/>
          </a:p>
        </p:txBody>
      </p:sp>
      <p:sp>
        <p:nvSpPr>
          <p:cNvPr id="324" name="Google Shape;324;p30"/>
          <p:cNvSpPr/>
          <p:nvPr/>
        </p:nvSpPr>
        <p:spPr>
          <a:xfrm>
            <a:off x="702247" y="3401061"/>
            <a:ext cx="609600" cy="609600"/>
          </a:xfrm>
          <a:prstGeom prst="rect">
            <a:avLst/>
          </a:prstGeom>
          <a:solidFill>
            <a:srgbClr val="FFFFFF"/>
          </a:solidFill>
          <a:ln cap="flat" cmpd="sng" w="38100">
            <a:solidFill>
              <a:srgbClr val="000000"/>
            </a:solidFill>
            <a:prstDash val="solid"/>
            <a:miter lim="400000"/>
            <a:headEnd len="sm" w="sm" type="none"/>
            <a:tailEnd len="sm" w="sm" type="none"/>
          </a:ln>
          <a:effectLst>
            <a:outerShdw rotWithShape="0" dir="2741011" dist="152400">
              <a:srgbClr val="000000"/>
            </a:outerShdw>
          </a:effectLst>
        </p:spPr>
        <p:txBody>
          <a:bodyPr anchorCtr="0" anchor="ctr" bIns="50800" lIns="50800" spcFirstLastPara="1" rIns="50800" wrap="square" tIns="508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Helvetica Neue"/>
              <a:buNone/>
            </a:pPr>
            <a:r>
              <a:t/>
            </a:r>
            <a:endParaRPr b="0" i="0" sz="2400" u="none" cap="none" strike="noStrike">
              <a:solidFill>
                <a:srgbClr val="5E5E5E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325" name="Google Shape;325;p30"/>
          <p:cNvSpPr/>
          <p:nvPr/>
        </p:nvSpPr>
        <p:spPr>
          <a:xfrm>
            <a:off x="702247" y="6599186"/>
            <a:ext cx="609600" cy="609600"/>
          </a:xfrm>
          <a:prstGeom prst="rect">
            <a:avLst/>
          </a:prstGeom>
          <a:solidFill>
            <a:srgbClr val="FFFFFF"/>
          </a:solidFill>
          <a:ln cap="flat" cmpd="sng" w="38100">
            <a:solidFill>
              <a:srgbClr val="000000"/>
            </a:solidFill>
            <a:prstDash val="solid"/>
            <a:miter lim="400000"/>
            <a:headEnd len="sm" w="sm" type="none"/>
            <a:tailEnd len="sm" w="sm" type="none"/>
          </a:ln>
          <a:effectLst>
            <a:outerShdw rotWithShape="0" dir="2741011" dist="152400">
              <a:srgbClr val="000000"/>
            </a:outerShdw>
          </a:effectLst>
        </p:spPr>
        <p:txBody>
          <a:bodyPr anchorCtr="0" anchor="ctr" bIns="50800" lIns="50800" spcFirstLastPara="1" rIns="50800" wrap="square" tIns="508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Helvetica Neue"/>
              <a:buNone/>
            </a:pPr>
            <a:r>
              <a:t/>
            </a:r>
            <a:endParaRPr b="0" i="0" sz="2400" u="none" cap="none" strike="noStrike">
              <a:solidFill>
                <a:srgbClr val="5E5E5E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326" name="Google Shape;326;p30"/>
          <p:cNvSpPr/>
          <p:nvPr/>
        </p:nvSpPr>
        <p:spPr>
          <a:xfrm>
            <a:off x="12911180" y="3401211"/>
            <a:ext cx="609600" cy="609600"/>
          </a:xfrm>
          <a:prstGeom prst="rect">
            <a:avLst/>
          </a:prstGeom>
          <a:solidFill>
            <a:srgbClr val="FFFFFF"/>
          </a:solidFill>
          <a:ln cap="flat" cmpd="sng" w="38100">
            <a:solidFill>
              <a:srgbClr val="000000"/>
            </a:solidFill>
            <a:prstDash val="solid"/>
            <a:miter lim="400000"/>
            <a:headEnd len="sm" w="sm" type="none"/>
            <a:tailEnd len="sm" w="sm" type="none"/>
          </a:ln>
          <a:effectLst>
            <a:outerShdw rotWithShape="0" dir="2741011" dist="152400">
              <a:srgbClr val="000000"/>
            </a:outerShdw>
          </a:effectLst>
        </p:spPr>
        <p:txBody>
          <a:bodyPr anchorCtr="0" anchor="ctr" bIns="50800" lIns="50800" spcFirstLastPara="1" rIns="50800" wrap="square" tIns="508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Helvetica Neue"/>
              <a:buNone/>
            </a:pPr>
            <a:r>
              <a:t/>
            </a:r>
            <a:endParaRPr b="0" i="0" sz="2400" u="none" cap="none" strike="noStrike">
              <a:solidFill>
                <a:srgbClr val="5E5E5E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327" name="Google Shape;327;p30"/>
          <p:cNvSpPr/>
          <p:nvPr/>
        </p:nvSpPr>
        <p:spPr>
          <a:xfrm>
            <a:off x="12911180" y="4945786"/>
            <a:ext cx="609600" cy="609600"/>
          </a:xfrm>
          <a:prstGeom prst="rect">
            <a:avLst/>
          </a:prstGeom>
          <a:solidFill>
            <a:srgbClr val="FFFFFF"/>
          </a:solidFill>
          <a:ln cap="flat" cmpd="sng" w="38100">
            <a:solidFill>
              <a:srgbClr val="000000"/>
            </a:solidFill>
            <a:prstDash val="solid"/>
            <a:miter lim="400000"/>
            <a:headEnd len="sm" w="sm" type="none"/>
            <a:tailEnd len="sm" w="sm" type="none"/>
          </a:ln>
          <a:effectLst>
            <a:outerShdw rotWithShape="0" dir="2741011" dist="152400">
              <a:srgbClr val="000000"/>
            </a:outerShdw>
          </a:effectLst>
        </p:spPr>
        <p:txBody>
          <a:bodyPr anchorCtr="0" anchor="ctr" bIns="50800" lIns="50800" spcFirstLastPara="1" rIns="50800" wrap="square" tIns="508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Helvetica Neue"/>
              <a:buNone/>
            </a:pPr>
            <a:r>
              <a:t/>
            </a:r>
            <a:endParaRPr b="0" i="0" sz="2400" u="none" cap="none" strike="noStrike">
              <a:solidFill>
                <a:srgbClr val="5E5E5E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328" name="Google Shape;328;p30"/>
          <p:cNvSpPr txBox="1"/>
          <p:nvPr>
            <p:ph idx="5" type="body"/>
          </p:nvPr>
        </p:nvSpPr>
        <p:spPr>
          <a:xfrm>
            <a:off x="1807625" y="4880850"/>
            <a:ext cx="6519900" cy="12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Helvetica Neue"/>
              <a:buNone/>
            </a:pPr>
            <a:r>
              <a:rPr lang="en-US"/>
              <a:t>Работает даже при выходе из строя части узлов</a:t>
            </a:r>
            <a:endParaRPr/>
          </a:p>
        </p:txBody>
      </p:sp>
      <p:sp>
        <p:nvSpPr>
          <p:cNvPr id="329" name="Google Shape;329;p30"/>
          <p:cNvSpPr/>
          <p:nvPr/>
        </p:nvSpPr>
        <p:spPr>
          <a:xfrm>
            <a:off x="702247" y="4945786"/>
            <a:ext cx="609600" cy="609600"/>
          </a:xfrm>
          <a:prstGeom prst="rect">
            <a:avLst/>
          </a:prstGeom>
          <a:solidFill>
            <a:srgbClr val="FFFFFF"/>
          </a:solidFill>
          <a:ln cap="flat" cmpd="sng" w="38100">
            <a:solidFill>
              <a:srgbClr val="000000"/>
            </a:solidFill>
            <a:prstDash val="solid"/>
            <a:miter lim="400000"/>
            <a:headEnd len="sm" w="sm" type="none"/>
            <a:tailEnd len="sm" w="sm" type="none"/>
          </a:ln>
          <a:effectLst>
            <a:outerShdw rotWithShape="0" dir="2741011" dist="152400">
              <a:srgbClr val="000000"/>
            </a:outerShdw>
          </a:effectLst>
        </p:spPr>
        <p:txBody>
          <a:bodyPr anchorCtr="0" anchor="ctr" bIns="50800" lIns="50800" spcFirstLastPara="1" rIns="50800" wrap="square" tIns="508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Helvetica Neue"/>
              <a:buNone/>
            </a:pPr>
            <a:r>
              <a:t/>
            </a:r>
            <a:endParaRPr b="0" i="0" sz="2400" u="none" cap="none" strike="noStrike">
              <a:solidFill>
                <a:srgbClr val="5E5E5E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330" name="Google Shape;330;p30"/>
          <p:cNvSpPr txBox="1"/>
          <p:nvPr>
            <p:ph idx="5" type="body"/>
          </p:nvPr>
        </p:nvSpPr>
        <p:spPr>
          <a:xfrm>
            <a:off x="1807623" y="8151446"/>
            <a:ext cx="6356700" cy="12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Helvetica Neue"/>
              <a:buNone/>
            </a:pPr>
            <a:r>
              <a:rPr lang="en-US"/>
              <a:t>Встроенная история изменений (CID)</a:t>
            </a:r>
            <a:endParaRPr/>
          </a:p>
        </p:txBody>
      </p:sp>
      <p:sp>
        <p:nvSpPr>
          <p:cNvPr id="331" name="Google Shape;331;p30"/>
          <p:cNvSpPr/>
          <p:nvPr/>
        </p:nvSpPr>
        <p:spPr>
          <a:xfrm>
            <a:off x="702247" y="8324336"/>
            <a:ext cx="609600" cy="609600"/>
          </a:xfrm>
          <a:prstGeom prst="rect">
            <a:avLst/>
          </a:prstGeom>
          <a:solidFill>
            <a:srgbClr val="FFFFFF"/>
          </a:solidFill>
          <a:ln cap="flat" cmpd="sng" w="38100">
            <a:solidFill>
              <a:srgbClr val="000000"/>
            </a:solidFill>
            <a:prstDash val="solid"/>
            <a:miter lim="400000"/>
            <a:headEnd len="sm" w="sm" type="none"/>
            <a:tailEnd len="sm" w="sm" type="none"/>
          </a:ln>
          <a:effectLst>
            <a:outerShdw rotWithShape="0" dir="2741011" dist="152400">
              <a:srgbClr val="000000"/>
            </a:outerShdw>
          </a:effectLst>
        </p:spPr>
        <p:txBody>
          <a:bodyPr anchorCtr="0" anchor="ctr" bIns="50800" lIns="50800" spcFirstLastPara="1" rIns="50800" wrap="square" tIns="508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Helvetica Neue"/>
              <a:buNone/>
            </a:pPr>
            <a:r>
              <a:t/>
            </a:r>
            <a:endParaRPr b="0" i="0" sz="2400" u="none" cap="none" strike="noStrike">
              <a:solidFill>
                <a:srgbClr val="5E5E5E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332" name="Google Shape;332;p30"/>
          <p:cNvSpPr txBox="1"/>
          <p:nvPr>
            <p:ph idx="5" type="body"/>
          </p:nvPr>
        </p:nvSpPr>
        <p:spPr>
          <a:xfrm>
            <a:off x="1807625" y="9898450"/>
            <a:ext cx="7576200" cy="12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Helvetica Neue"/>
              <a:buNone/>
            </a:pPr>
            <a:r>
              <a:rPr lang="en-US"/>
              <a:t>Данные ближе к пользователям (низкие задержки)</a:t>
            </a:r>
            <a:endParaRPr/>
          </a:p>
        </p:txBody>
      </p:sp>
      <p:sp>
        <p:nvSpPr>
          <p:cNvPr id="333" name="Google Shape;333;p30"/>
          <p:cNvSpPr/>
          <p:nvPr/>
        </p:nvSpPr>
        <p:spPr>
          <a:xfrm>
            <a:off x="702247" y="10071349"/>
            <a:ext cx="609600" cy="609600"/>
          </a:xfrm>
          <a:prstGeom prst="rect">
            <a:avLst/>
          </a:prstGeom>
          <a:solidFill>
            <a:srgbClr val="FFFFFF"/>
          </a:solidFill>
          <a:ln cap="flat" cmpd="sng" w="38100">
            <a:solidFill>
              <a:srgbClr val="000000"/>
            </a:solidFill>
            <a:prstDash val="solid"/>
            <a:miter lim="400000"/>
            <a:headEnd len="sm" w="sm" type="none"/>
            <a:tailEnd len="sm" w="sm" type="none"/>
          </a:ln>
          <a:effectLst>
            <a:outerShdw rotWithShape="0" dir="2741011" dist="152400">
              <a:srgbClr val="000000"/>
            </a:outerShdw>
          </a:effectLst>
        </p:spPr>
        <p:txBody>
          <a:bodyPr anchorCtr="0" anchor="ctr" bIns="50800" lIns="50800" spcFirstLastPara="1" rIns="50800" wrap="square" tIns="508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Helvetica Neue"/>
              <a:buNone/>
            </a:pPr>
            <a:r>
              <a:t/>
            </a:r>
            <a:endParaRPr b="0" i="0" sz="2400" u="none" cap="none" strike="noStrike">
              <a:solidFill>
                <a:srgbClr val="5E5E5E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334" name="Google Shape;334;p30"/>
          <p:cNvSpPr txBox="1"/>
          <p:nvPr>
            <p:ph idx="8" type="body"/>
          </p:nvPr>
        </p:nvSpPr>
        <p:spPr>
          <a:xfrm>
            <a:off x="14220575" y="6451723"/>
            <a:ext cx="6356700" cy="12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Helvetica Neue"/>
              <a:buNone/>
            </a:pPr>
            <a:r>
              <a:rPr lang="en-US"/>
              <a:t>Одинаковые файлы хранятся многократно</a:t>
            </a:r>
            <a:endParaRPr/>
          </a:p>
        </p:txBody>
      </p:sp>
      <p:sp>
        <p:nvSpPr>
          <p:cNvPr id="335" name="Google Shape;335;p30"/>
          <p:cNvSpPr/>
          <p:nvPr/>
        </p:nvSpPr>
        <p:spPr>
          <a:xfrm>
            <a:off x="12911180" y="6599186"/>
            <a:ext cx="609600" cy="609600"/>
          </a:xfrm>
          <a:prstGeom prst="rect">
            <a:avLst/>
          </a:prstGeom>
          <a:solidFill>
            <a:srgbClr val="FFFFFF"/>
          </a:solidFill>
          <a:ln cap="flat" cmpd="sng" w="38100">
            <a:solidFill>
              <a:srgbClr val="000000"/>
            </a:solidFill>
            <a:prstDash val="solid"/>
            <a:miter lim="400000"/>
            <a:headEnd len="sm" w="sm" type="none"/>
            <a:tailEnd len="sm" w="sm" type="none"/>
          </a:ln>
          <a:effectLst>
            <a:outerShdw rotWithShape="0" dir="2741011" dist="152400">
              <a:srgbClr val="000000"/>
            </a:outerShdw>
          </a:effectLst>
        </p:spPr>
        <p:txBody>
          <a:bodyPr anchorCtr="0" anchor="ctr" bIns="50800" lIns="50800" spcFirstLastPara="1" rIns="50800" wrap="square" tIns="508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Helvetica Neue"/>
              <a:buNone/>
            </a:pPr>
            <a:r>
              <a:t/>
            </a:r>
            <a:endParaRPr b="0" i="0" sz="2400" u="none" cap="none" strike="noStrike">
              <a:solidFill>
                <a:srgbClr val="5E5E5E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336" name="Google Shape;336;p30"/>
          <p:cNvSpPr txBox="1"/>
          <p:nvPr>
            <p:ph idx="8" type="body"/>
          </p:nvPr>
        </p:nvSpPr>
        <p:spPr>
          <a:xfrm>
            <a:off x="14220575" y="8356925"/>
            <a:ext cx="8966100" cy="646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Helvetica Neue"/>
              <a:buNone/>
            </a:pPr>
            <a:r>
              <a:rPr lang="en-US"/>
              <a:t>Требует ручного управления</a:t>
            </a:r>
            <a:endParaRPr/>
          </a:p>
        </p:txBody>
      </p:sp>
      <p:sp>
        <p:nvSpPr>
          <p:cNvPr id="337" name="Google Shape;337;p30"/>
          <p:cNvSpPr/>
          <p:nvPr/>
        </p:nvSpPr>
        <p:spPr>
          <a:xfrm>
            <a:off x="12911180" y="8410586"/>
            <a:ext cx="609600" cy="609600"/>
          </a:xfrm>
          <a:prstGeom prst="rect">
            <a:avLst/>
          </a:prstGeom>
          <a:solidFill>
            <a:srgbClr val="FFFFFF"/>
          </a:solidFill>
          <a:ln cap="flat" cmpd="sng" w="38100">
            <a:solidFill>
              <a:srgbClr val="000000"/>
            </a:solidFill>
            <a:prstDash val="solid"/>
            <a:miter lim="400000"/>
            <a:headEnd len="sm" w="sm" type="none"/>
            <a:tailEnd len="sm" w="sm" type="none"/>
          </a:ln>
          <a:effectLst>
            <a:outerShdw rotWithShape="0" dir="2741011" dist="152400">
              <a:srgbClr val="000000"/>
            </a:outerShdw>
          </a:effectLst>
        </p:spPr>
        <p:txBody>
          <a:bodyPr anchorCtr="0" anchor="ctr" bIns="50800" lIns="50800" spcFirstLastPara="1" rIns="50800" wrap="square" tIns="508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Helvetica Neue"/>
              <a:buNone/>
            </a:pPr>
            <a:r>
              <a:t/>
            </a:r>
            <a:endParaRPr b="0" i="0" sz="2400" u="none" cap="none" strike="noStrike">
              <a:solidFill>
                <a:srgbClr val="5E5E5E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338" name="Google Shape;338;p30"/>
          <p:cNvSpPr txBox="1"/>
          <p:nvPr>
            <p:ph idx="8" type="body"/>
          </p:nvPr>
        </p:nvSpPr>
        <p:spPr>
          <a:xfrm>
            <a:off x="14220575" y="9915850"/>
            <a:ext cx="6356700" cy="12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Helvetica Neue"/>
              <a:buNone/>
            </a:pPr>
            <a:r>
              <a:rPr lang="en-US"/>
              <a:t>Данные ближе к серверам (высокие задержки)</a:t>
            </a:r>
            <a:endParaRPr/>
          </a:p>
        </p:txBody>
      </p:sp>
      <p:sp>
        <p:nvSpPr>
          <p:cNvPr id="339" name="Google Shape;339;p30"/>
          <p:cNvSpPr/>
          <p:nvPr/>
        </p:nvSpPr>
        <p:spPr>
          <a:xfrm>
            <a:off x="12911180" y="10121911"/>
            <a:ext cx="609600" cy="609600"/>
          </a:xfrm>
          <a:prstGeom prst="rect">
            <a:avLst/>
          </a:prstGeom>
          <a:solidFill>
            <a:srgbClr val="FFFFFF"/>
          </a:solidFill>
          <a:ln cap="flat" cmpd="sng" w="38100">
            <a:solidFill>
              <a:srgbClr val="000000"/>
            </a:solidFill>
            <a:prstDash val="solid"/>
            <a:miter lim="400000"/>
            <a:headEnd len="sm" w="sm" type="none"/>
            <a:tailEnd len="sm" w="sm" type="none"/>
          </a:ln>
          <a:effectLst>
            <a:outerShdw rotWithShape="0" dir="2741011" dist="152400">
              <a:srgbClr val="000000"/>
            </a:outerShdw>
          </a:effectLst>
        </p:spPr>
        <p:txBody>
          <a:bodyPr anchorCtr="0" anchor="ctr" bIns="50800" lIns="50800" spcFirstLastPara="1" rIns="50800" wrap="square" tIns="508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Helvetica Neue"/>
              <a:buNone/>
            </a:pPr>
            <a:r>
              <a:t/>
            </a:r>
            <a:endParaRPr b="0" i="0" sz="2400" u="none" cap="none" strike="noStrike">
              <a:solidFill>
                <a:srgbClr val="5E5E5E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340" name="Google Shape;340;p30"/>
          <p:cNvSpPr txBox="1"/>
          <p:nvPr>
            <p:ph idx="5" type="body"/>
          </p:nvPr>
        </p:nvSpPr>
        <p:spPr>
          <a:xfrm>
            <a:off x="1807623" y="11742346"/>
            <a:ext cx="6356700" cy="12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Helvetica Neue"/>
              <a:buNone/>
            </a:pPr>
            <a:r>
              <a:rPr lang="en-US"/>
              <a:t>Финансовая мотивация для хранения (FileCoin)</a:t>
            </a:r>
            <a:endParaRPr/>
          </a:p>
        </p:txBody>
      </p:sp>
      <p:sp>
        <p:nvSpPr>
          <p:cNvPr id="341" name="Google Shape;341;p30"/>
          <p:cNvSpPr/>
          <p:nvPr/>
        </p:nvSpPr>
        <p:spPr>
          <a:xfrm>
            <a:off x="702247" y="11915236"/>
            <a:ext cx="609600" cy="609600"/>
          </a:xfrm>
          <a:prstGeom prst="rect">
            <a:avLst/>
          </a:prstGeom>
          <a:solidFill>
            <a:srgbClr val="FFFFFF"/>
          </a:solidFill>
          <a:ln cap="flat" cmpd="sng" w="38100">
            <a:solidFill>
              <a:srgbClr val="000000"/>
            </a:solidFill>
            <a:prstDash val="solid"/>
            <a:miter lim="400000"/>
            <a:headEnd len="sm" w="sm" type="none"/>
            <a:tailEnd len="sm" w="sm" type="none"/>
          </a:ln>
          <a:effectLst>
            <a:outerShdw rotWithShape="0" dir="2741011" dist="152400">
              <a:srgbClr val="000000"/>
            </a:outerShdw>
          </a:effectLst>
        </p:spPr>
        <p:txBody>
          <a:bodyPr anchorCtr="0" anchor="ctr" bIns="50800" lIns="50800" spcFirstLastPara="1" rIns="50800" wrap="square" tIns="508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Helvetica Neue"/>
              <a:buNone/>
            </a:pPr>
            <a:r>
              <a:t/>
            </a:r>
            <a:endParaRPr b="0" i="0" sz="2400" u="none" cap="none" strike="noStrike">
              <a:solidFill>
                <a:srgbClr val="5E5E5E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342" name="Google Shape;342;p30"/>
          <p:cNvSpPr txBox="1"/>
          <p:nvPr>
            <p:ph idx="8" type="body"/>
          </p:nvPr>
        </p:nvSpPr>
        <p:spPr>
          <a:xfrm>
            <a:off x="14220575" y="11755650"/>
            <a:ext cx="6356700" cy="646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Helvetica Neue"/>
              <a:buNone/>
            </a:pPr>
            <a:r>
              <a:rPr lang="en-US"/>
              <a:t>Нет встроенных стимулов</a:t>
            </a:r>
            <a:endParaRPr/>
          </a:p>
        </p:txBody>
      </p:sp>
      <p:sp>
        <p:nvSpPr>
          <p:cNvPr id="343" name="Google Shape;343;p30"/>
          <p:cNvSpPr/>
          <p:nvPr/>
        </p:nvSpPr>
        <p:spPr>
          <a:xfrm>
            <a:off x="12911180" y="11733111"/>
            <a:ext cx="609600" cy="609600"/>
          </a:xfrm>
          <a:prstGeom prst="rect">
            <a:avLst/>
          </a:prstGeom>
          <a:solidFill>
            <a:srgbClr val="FFFFFF"/>
          </a:solidFill>
          <a:ln cap="flat" cmpd="sng" w="38100">
            <a:solidFill>
              <a:srgbClr val="000000"/>
            </a:solidFill>
            <a:prstDash val="solid"/>
            <a:miter lim="400000"/>
            <a:headEnd len="sm" w="sm" type="none"/>
            <a:tailEnd len="sm" w="sm" type="none"/>
          </a:ln>
          <a:effectLst>
            <a:outerShdw rotWithShape="0" dir="2741011" dist="152400">
              <a:srgbClr val="000000"/>
            </a:outerShdw>
          </a:effectLst>
        </p:spPr>
        <p:txBody>
          <a:bodyPr anchorCtr="0" anchor="ctr" bIns="50800" lIns="50800" spcFirstLastPara="1" rIns="50800" wrap="square" tIns="508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Helvetica Neue"/>
              <a:buNone/>
            </a:pPr>
            <a:r>
              <a:t/>
            </a:r>
            <a:endParaRPr b="0" i="0" sz="2400" u="none" cap="none" strike="noStrike">
              <a:solidFill>
                <a:srgbClr val="5E5E5E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id="344" name="Google Shape;344;p3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672450" y="449701"/>
            <a:ext cx="664411" cy="92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8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" name="Google Shape;349;p31"/>
          <p:cNvSpPr txBox="1"/>
          <p:nvPr>
            <p:ph idx="12" type="sldNum"/>
          </p:nvPr>
        </p:nvSpPr>
        <p:spPr>
          <a:xfrm>
            <a:off x="22915225" y="699700"/>
            <a:ext cx="833700" cy="410400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</a:pPr>
            <a:fld id="{00000000-1234-1234-1234-123412341234}" type="slidenum">
              <a:rPr lang="en-US">
                <a:solidFill>
                  <a:srgbClr val="000000"/>
                </a:solidFill>
              </a:rPr>
              <a:t>‹#›</a:t>
            </a:fld>
            <a:endParaRPr/>
          </a:p>
        </p:txBody>
      </p:sp>
      <p:sp>
        <p:nvSpPr>
          <p:cNvPr id="350" name="Google Shape;350;p31"/>
          <p:cNvSpPr txBox="1"/>
          <p:nvPr>
            <p:ph idx="1" type="body"/>
          </p:nvPr>
        </p:nvSpPr>
        <p:spPr>
          <a:xfrm>
            <a:off x="699125" y="1622350"/>
            <a:ext cx="21831300" cy="826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300"/>
              <a:buFont typeface="Helvetica Neue"/>
              <a:buNone/>
            </a:pPr>
            <a:r>
              <a:rPr lang="en-US"/>
              <a:t>USER ROLE LEVEL MANAGEMENT</a:t>
            </a:r>
            <a:endParaRPr/>
          </a:p>
        </p:txBody>
      </p:sp>
      <p:sp>
        <p:nvSpPr>
          <p:cNvPr id="351" name="Google Shape;351;p31"/>
          <p:cNvSpPr txBox="1"/>
          <p:nvPr>
            <p:ph idx="8" type="body"/>
          </p:nvPr>
        </p:nvSpPr>
        <p:spPr>
          <a:xfrm>
            <a:off x="699125" y="2618100"/>
            <a:ext cx="16992000" cy="785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SzPts val="3600"/>
              <a:buNone/>
            </a:pPr>
            <a:r>
              <a:rPr lang="en-US" sz="4500"/>
              <a:t>Традиционный подход 🤝 Web3 инновации</a:t>
            </a:r>
            <a:endParaRPr sz="4500"/>
          </a:p>
        </p:txBody>
      </p:sp>
      <p:pic>
        <p:nvPicPr>
          <p:cNvPr id="352" name="Google Shape;352;p3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02387" y="7130152"/>
            <a:ext cx="6050026" cy="6050101"/>
          </a:xfrm>
          <a:prstGeom prst="rect">
            <a:avLst/>
          </a:prstGeom>
          <a:noFill/>
          <a:ln>
            <a:noFill/>
          </a:ln>
        </p:spPr>
      </p:pic>
      <p:pic>
        <p:nvPicPr>
          <p:cNvPr id="353" name="Google Shape;353;p31"/>
          <p:cNvPicPr preferRelativeResize="0"/>
          <p:nvPr/>
        </p:nvPicPr>
        <p:blipFill rotWithShape="1">
          <a:blip r:embed="rId4">
            <a:alphaModFix/>
          </a:blip>
          <a:srcRect b="-5580" l="0" r="0" t="5580"/>
          <a:stretch/>
        </p:blipFill>
        <p:spPr>
          <a:xfrm>
            <a:off x="18205449" y="7875189"/>
            <a:ext cx="5361275" cy="536127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54" name="Google Shape;354;p31"/>
          <p:cNvGrpSpPr/>
          <p:nvPr/>
        </p:nvGrpSpPr>
        <p:grpSpPr>
          <a:xfrm>
            <a:off x="12329902" y="4124979"/>
            <a:ext cx="5361262" cy="4190361"/>
            <a:chOff x="3216519" y="1002150"/>
            <a:chExt cx="1944600" cy="1569600"/>
          </a:xfrm>
        </p:grpSpPr>
        <p:sp>
          <p:nvSpPr>
            <p:cNvPr id="355" name="Google Shape;355;p31"/>
            <p:cNvSpPr/>
            <p:nvPr/>
          </p:nvSpPr>
          <p:spPr>
            <a:xfrm flipH="1">
              <a:off x="3216519" y="1002150"/>
              <a:ext cx="1944600" cy="1569600"/>
            </a:xfrm>
            <a:prstGeom prst="round2DiagRect">
              <a:avLst>
                <a:gd fmla="val 0" name="adj1"/>
                <a:gd fmla="val 17764" name="adj2"/>
              </a:avLst>
            </a:prstGeom>
            <a:solidFill>
              <a:srgbClr val="EA9999"/>
            </a:solidFill>
            <a:ln>
              <a:noFill/>
            </a:ln>
          </p:spPr>
          <p:txBody>
            <a:bodyPr anchorCtr="0" anchor="ctr" bIns="243800" lIns="243800" spcFirstLastPara="1" rIns="243800" wrap="square" tIns="24380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6" name="Google Shape;356;p31"/>
            <p:cNvSpPr txBox="1"/>
            <p:nvPr/>
          </p:nvSpPr>
          <p:spPr>
            <a:xfrm>
              <a:off x="3350605" y="1118089"/>
              <a:ext cx="1602000" cy="965700"/>
            </a:xfrm>
            <a:prstGeom prst="rect">
              <a:avLst/>
            </a:prstGeom>
            <a:solidFill>
              <a:srgbClr val="EA9999"/>
            </a:solidFill>
            <a:ln>
              <a:noFill/>
            </a:ln>
          </p:spPr>
          <p:txBody>
            <a:bodyPr anchorCtr="0" anchor="t" bIns="243800" lIns="243800" spcFirstLastPara="1" rIns="243800" wrap="square" tIns="24380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800"/>
                <a:buFont typeface="Helvetica Neue"/>
                <a:buNone/>
              </a:pPr>
              <a:r>
                <a:rPr b="1" lang="en-US" sz="4500">
                  <a:latin typeface="Helvetica Neue"/>
                  <a:ea typeface="Helvetica Neue"/>
                  <a:cs typeface="Helvetica Neue"/>
                  <a:sym typeface="Helvetica Neue"/>
                </a:rPr>
                <a:t>🌐 Web3</a:t>
              </a:r>
              <a:endParaRPr b="1" sz="4500">
                <a:latin typeface="Helvetica Neue"/>
                <a:ea typeface="Helvetica Neue"/>
                <a:cs typeface="Helvetica Neue"/>
                <a:sym typeface="Helvetica Neue"/>
              </a:endParaRPr>
            </a:p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800"/>
                <a:buFont typeface="Helvetica Neue"/>
                <a:buNone/>
              </a:pPr>
              <a:r>
                <a:rPr b="1" lang="en-US" sz="4500">
                  <a:latin typeface="Helvetica Neue"/>
                  <a:ea typeface="Helvetica Neue"/>
                  <a:cs typeface="Helvetica Neue"/>
                  <a:sym typeface="Helvetica Neue"/>
                </a:rPr>
                <a:t>Integration</a:t>
              </a:r>
              <a:endParaRPr b="1" sz="4500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endParaRPr>
            </a:p>
          </p:txBody>
        </p:sp>
        <p:sp>
          <p:nvSpPr>
            <p:cNvPr id="357" name="Google Shape;357;p31"/>
            <p:cNvSpPr txBox="1"/>
            <p:nvPr/>
          </p:nvSpPr>
          <p:spPr>
            <a:xfrm>
              <a:off x="3359972" y="1736155"/>
              <a:ext cx="1713600" cy="733800"/>
            </a:xfrm>
            <a:prstGeom prst="rect">
              <a:avLst/>
            </a:prstGeom>
            <a:solidFill>
              <a:srgbClr val="EA9999"/>
            </a:solidFill>
            <a:ln>
              <a:noFill/>
            </a:ln>
          </p:spPr>
          <p:txBody>
            <a:bodyPr anchorCtr="0" anchor="t" bIns="243800" lIns="243800" spcFirstLastPara="1" rIns="243800" wrap="square" tIns="24380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800"/>
                <a:buFont typeface="Helvetica Neue"/>
                <a:buNone/>
              </a:pPr>
              <a:r>
                <a:rPr lang="en-US" sz="3200">
                  <a:latin typeface="Helvetica Neue"/>
                  <a:ea typeface="Helvetica Neue"/>
                  <a:cs typeface="Helvetica Neue"/>
                  <a:sym typeface="Helvetica Neue"/>
                </a:rPr>
                <a:t>Подпись транзакций через MetaMask</a:t>
              </a:r>
              <a:br>
                <a:rPr lang="en-US" sz="3200">
                  <a:latin typeface="Helvetica Neue"/>
                  <a:ea typeface="Helvetica Neue"/>
                  <a:cs typeface="Helvetica Neue"/>
                  <a:sym typeface="Helvetica Neue"/>
                </a:rPr>
              </a:br>
              <a:r>
                <a:rPr lang="en-US" sz="3200">
                  <a:latin typeface="Helvetica Neue"/>
                  <a:ea typeface="Helvetica Neue"/>
                  <a:cs typeface="Helvetica Neue"/>
                  <a:sym typeface="Helvetica Neue"/>
                </a:rPr>
                <a:t>/WalletConnect</a:t>
              </a:r>
              <a:endParaRPr sz="3200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endParaRPr>
            </a:p>
          </p:txBody>
        </p:sp>
      </p:grpSp>
      <p:grpSp>
        <p:nvGrpSpPr>
          <p:cNvPr id="358" name="Google Shape;358;p31"/>
          <p:cNvGrpSpPr/>
          <p:nvPr/>
        </p:nvGrpSpPr>
        <p:grpSpPr>
          <a:xfrm>
            <a:off x="6981786" y="4124979"/>
            <a:ext cx="5361262" cy="4190361"/>
            <a:chOff x="1271925" y="1002150"/>
            <a:chExt cx="1944600" cy="1569600"/>
          </a:xfrm>
        </p:grpSpPr>
        <p:sp>
          <p:nvSpPr>
            <p:cNvPr id="359" name="Google Shape;359;p31"/>
            <p:cNvSpPr/>
            <p:nvPr/>
          </p:nvSpPr>
          <p:spPr>
            <a:xfrm rot="10800000">
              <a:off x="1271925" y="1002150"/>
              <a:ext cx="1944600" cy="1569600"/>
            </a:xfrm>
            <a:prstGeom prst="round2DiagRect">
              <a:avLst>
                <a:gd fmla="val 0" name="adj1"/>
                <a:gd fmla="val 17764" name="adj2"/>
              </a:avLst>
            </a:prstGeom>
            <a:solidFill>
              <a:srgbClr val="C4FD7D"/>
            </a:solidFill>
            <a:ln>
              <a:noFill/>
            </a:ln>
          </p:spPr>
          <p:txBody>
            <a:bodyPr anchorCtr="0" anchor="ctr" bIns="243800" lIns="243800" spcFirstLastPara="1" rIns="243800" wrap="square" tIns="24380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0" name="Google Shape;360;p31"/>
            <p:cNvSpPr txBox="1"/>
            <p:nvPr/>
          </p:nvSpPr>
          <p:spPr>
            <a:xfrm>
              <a:off x="1422295" y="1244660"/>
              <a:ext cx="1451700" cy="4599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243800" lIns="243800" spcFirstLastPara="1" rIns="243800" wrap="square" tIns="24380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800"/>
                <a:buFont typeface="Helvetica Neue"/>
                <a:buNone/>
              </a:pPr>
              <a:r>
                <a:rPr lang="en-US" sz="4500">
                  <a:latin typeface="Helvetica Neue"/>
                  <a:ea typeface="Helvetica Neue"/>
                  <a:cs typeface="Helvetica Neue"/>
                  <a:sym typeface="Helvetica Neue"/>
                </a:rPr>
                <a:t>🔑 </a:t>
              </a:r>
              <a:r>
                <a:rPr b="1" lang="en-US" sz="4500">
                  <a:latin typeface="Helvetica Neue"/>
                  <a:ea typeface="Helvetica Neue"/>
                  <a:cs typeface="Helvetica Neue"/>
                  <a:sym typeface="Helvetica Neue"/>
                </a:rPr>
                <a:t>Keycloak</a:t>
              </a:r>
              <a:endParaRPr b="1" sz="4500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endParaRPr>
            </a:p>
          </p:txBody>
        </p:sp>
        <p:sp>
          <p:nvSpPr>
            <p:cNvPr id="361" name="Google Shape;361;p31"/>
            <p:cNvSpPr txBox="1"/>
            <p:nvPr/>
          </p:nvSpPr>
          <p:spPr>
            <a:xfrm>
              <a:off x="1422293" y="1704625"/>
              <a:ext cx="1497900" cy="5124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243800" lIns="243800" spcFirstLastPara="1" rIns="243800" wrap="square" tIns="24380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800"/>
                <a:buFont typeface="Helvetica Neue"/>
                <a:buNone/>
              </a:pPr>
              <a:r>
                <a:rPr lang="en-US" sz="3200">
                  <a:latin typeface="Helvetica Neue"/>
                  <a:ea typeface="Helvetica Neue"/>
                  <a:cs typeface="Helvetica Neue"/>
                  <a:sym typeface="Helvetica Neue"/>
                </a:rPr>
                <a:t>Централизованная</a:t>
              </a:r>
              <a:endParaRPr sz="32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362" name="Google Shape;362;p31"/>
          <p:cNvGrpSpPr/>
          <p:nvPr/>
        </p:nvGrpSpPr>
        <p:grpSpPr>
          <a:xfrm>
            <a:off x="6981786" y="8305804"/>
            <a:ext cx="5361262" cy="4190361"/>
            <a:chOff x="1271925" y="2571750"/>
            <a:chExt cx="1944600" cy="1569600"/>
          </a:xfrm>
        </p:grpSpPr>
        <p:sp>
          <p:nvSpPr>
            <p:cNvPr id="363" name="Google Shape;363;p31"/>
            <p:cNvSpPr/>
            <p:nvPr/>
          </p:nvSpPr>
          <p:spPr>
            <a:xfrm flipH="1">
              <a:off x="1271925" y="2571750"/>
              <a:ext cx="1944600" cy="1569600"/>
            </a:xfrm>
            <a:prstGeom prst="round2DiagRect">
              <a:avLst>
                <a:gd fmla="val 0" name="adj1"/>
                <a:gd fmla="val 17764" name="adj2"/>
              </a:avLst>
            </a:prstGeom>
            <a:solidFill>
              <a:srgbClr val="EA9999"/>
            </a:solidFill>
            <a:ln>
              <a:noFill/>
            </a:ln>
          </p:spPr>
          <p:txBody>
            <a:bodyPr anchorCtr="0" anchor="ctr" bIns="243800" lIns="243800" spcFirstLastPara="1" rIns="243800" wrap="square" tIns="24380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4" name="Google Shape;364;p31"/>
            <p:cNvSpPr txBox="1"/>
            <p:nvPr/>
          </p:nvSpPr>
          <p:spPr>
            <a:xfrm>
              <a:off x="1441834" y="2645895"/>
              <a:ext cx="1599900" cy="828000"/>
            </a:xfrm>
            <a:prstGeom prst="rect">
              <a:avLst/>
            </a:prstGeom>
            <a:solidFill>
              <a:srgbClr val="EA9999"/>
            </a:solidFill>
            <a:ln>
              <a:noFill/>
            </a:ln>
          </p:spPr>
          <p:txBody>
            <a:bodyPr anchorCtr="0" anchor="t" bIns="243800" lIns="243800" spcFirstLastPara="1" rIns="243800" wrap="square" tIns="243800">
              <a:noAutofit/>
            </a:bodyPr>
            <a:lstStyle/>
            <a:p>
              <a:pPr indent="0" lvl="0" marL="0" rtl="0" algn="l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800"/>
                <a:buFont typeface="Helvetica Neue"/>
                <a:buNone/>
              </a:pPr>
              <a:r>
                <a:rPr b="1" lang="en-US" sz="4500">
                  <a:latin typeface="Helvetica Neue"/>
                  <a:ea typeface="Helvetica Neue"/>
                  <a:cs typeface="Helvetica Neue"/>
                  <a:sym typeface="Helvetica Neue"/>
                </a:rPr>
                <a:t>🤖 Роли </a:t>
              </a:r>
              <a:br>
                <a:rPr b="1" lang="en-US" sz="4500">
                  <a:latin typeface="Helvetica Neue"/>
                  <a:ea typeface="Helvetica Neue"/>
                  <a:cs typeface="Helvetica Neue"/>
                  <a:sym typeface="Helvetica Neue"/>
                </a:rPr>
              </a:br>
              <a:r>
                <a:rPr b="1" lang="en-US" sz="4500">
                  <a:latin typeface="Helvetica Neue"/>
                  <a:ea typeface="Helvetica Neue"/>
                  <a:cs typeface="Helvetica Neue"/>
                  <a:sym typeface="Helvetica Neue"/>
                </a:rPr>
                <a:t>в смарт-</a:t>
              </a:r>
              <a:br>
                <a:rPr b="1" lang="en-US" sz="4500">
                  <a:latin typeface="Helvetica Neue"/>
                  <a:ea typeface="Helvetica Neue"/>
                  <a:cs typeface="Helvetica Neue"/>
                  <a:sym typeface="Helvetica Neue"/>
                </a:rPr>
              </a:br>
              <a:r>
                <a:rPr b="1" lang="en-US" sz="4500">
                  <a:latin typeface="Helvetica Neue"/>
                  <a:ea typeface="Helvetica Neue"/>
                  <a:cs typeface="Helvetica Neue"/>
                  <a:sym typeface="Helvetica Neue"/>
                </a:rPr>
                <a:t>контрактах</a:t>
              </a:r>
              <a:endParaRPr b="1" sz="4500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endParaRPr>
            </a:p>
          </p:txBody>
        </p:sp>
        <p:sp>
          <p:nvSpPr>
            <p:cNvPr id="365" name="Google Shape;365;p31"/>
            <p:cNvSpPr txBox="1"/>
            <p:nvPr/>
          </p:nvSpPr>
          <p:spPr>
            <a:xfrm>
              <a:off x="1441834" y="3350890"/>
              <a:ext cx="1719900" cy="597000"/>
            </a:xfrm>
            <a:prstGeom prst="rect">
              <a:avLst/>
            </a:prstGeom>
            <a:solidFill>
              <a:srgbClr val="EA9999"/>
            </a:solidFill>
            <a:ln>
              <a:noFill/>
            </a:ln>
          </p:spPr>
          <p:txBody>
            <a:bodyPr anchorCtr="0" anchor="t" bIns="243800" lIns="243800" spcFirstLastPara="1" rIns="243800" wrap="square" tIns="24380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800"/>
                <a:buFont typeface="Helvetica Neue"/>
                <a:buNone/>
              </a:pPr>
              <a:r>
                <a:rPr lang="en-US" sz="3200">
                  <a:latin typeface="Helvetica Neue"/>
                  <a:ea typeface="Helvetica Neue"/>
                  <a:cs typeface="Helvetica Neue"/>
                  <a:sym typeface="Helvetica Neue"/>
                </a:rPr>
                <a:t>Децентрализованное управление доступом (ERC-20/721)</a:t>
              </a:r>
              <a:endParaRPr sz="3200">
                <a:latin typeface="Helvetica Neue"/>
                <a:ea typeface="Helvetica Neue"/>
                <a:cs typeface="Helvetica Neue"/>
                <a:sym typeface="Helvetica Neue"/>
              </a:endParaRPr>
            </a:p>
            <a:p>
              <a:pPr indent="0" lvl="0" marL="0" rtl="0" algn="l">
                <a:lnSpc>
                  <a:spcPct val="115000"/>
                </a:lnSpc>
                <a:spcBef>
                  <a:spcPts val="0"/>
                </a:spcBef>
                <a:spcAft>
                  <a:spcPts val="4300"/>
                </a:spcAft>
                <a:buNone/>
              </a:pPr>
              <a:r>
                <a:t/>
              </a:r>
              <a:endParaRPr sz="3200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endParaRPr>
            </a:p>
          </p:txBody>
        </p:sp>
      </p:grpSp>
      <p:grpSp>
        <p:nvGrpSpPr>
          <p:cNvPr id="366" name="Google Shape;366;p31"/>
          <p:cNvGrpSpPr/>
          <p:nvPr/>
        </p:nvGrpSpPr>
        <p:grpSpPr>
          <a:xfrm>
            <a:off x="12329902" y="8305804"/>
            <a:ext cx="5361262" cy="4190361"/>
            <a:chOff x="3216519" y="2571750"/>
            <a:chExt cx="1944600" cy="1569600"/>
          </a:xfrm>
        </p:grpSpPr>
        <p:sp>
          <p:nvSpPr>
            <p:cNvPr id="367" name="Google Shape;367;p31"/>
            <p:cNvSpPr/>
            <p:nvPr/>
          </p:nvSpPr>
          <p:spPr>
            <a:xfrm rot="10800000">
              <a:off x="3216519" y="2571750"/>
              <a:ext cx="1944600" cy="1569600"/>
            </a:xfrm>
            <a:prstGeom prst="round2DiagRect">
              <a:avLst>
                <a:gd fmla="val 0" name="adj1"/>
                <a:gd fmla="val 17764" name="adj2"/>
              </a:avLst>
            </a:prstGeom>
            <a:solidFill>
              <a:srgbClr val="C4FD7D"/>
            </a:solidFill>
            <a:ln>
              <a:noFill/>
            </a:ln>
          </p:spPr>
          <p:txBody>
            <a:bodyPr anchorCtr="0" anchor="ctr" bIns="243800" lIns="243800" spcFirstLastPara="1" rIns="243800" wrap="square" tIns="24380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8" name="Google Shape;368;p31"/>
            <p:cNvSpPr txBox="1"/>
            <p:nvPr/>
          </p:nvSpPr>
          <p:spPr>
            <a:xfrm>
              <a:off x="3359972" y="2814257"/>
              <a:ext cx="1696800" cy="459900"/>
            </a:xfrm>
            <a:prstGeom prst="rect">
              <a:avLst/>
            </a:prstGeom>
            <a:solidFill>
              <a:srgbClr val="C4FD7D"/>
            </a:solidFill>
            <a:ln>
              <a:noFill/>
            </a:ln>
          </p:spPr>
          <p:txBody>
            <a:bodyPr anchorCtr="0" anchor="t" bIns="243800" lIns="243800" spcFirstLastPara="1" rIns="243800" wrap="square" tIns="24380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800"/>
                <a:buFont typeface="Helvetica Neue"/>
                <a:buNone/>
              </a:pPr>
              <a:r>
                <a:rPr b="1" lang="en-US" sz="4500">
                  <a:latin typeface="Helvetica Neue"/>
                  <a:ea typeface="Helvetica Neue"/>
                  <a:cs typeface="Helvetica Neue"/>
                  <a:sym typeface="Helvetica Neue"/>
                </a:rPr>
                <a:t>🕵️♂️ ZK-Proofs</a:t>
              </a:r>
              <a:endParaRPr b="1" sz="4500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endParaRPr>
            </a:p>
          </p:txBody>
        </p:sp>
        <p:sp>
          <p:nvSpPr>
            <p:cNvPr id="369" name="Google Shape;369;p31"/>
            <p:cNvSpPr txBox="1"/>
            <p:nvPr/>
          </p:nvSpPr>
          <p:spPr>
            <a:xfrm>
              <a:off x="3359972" y="3164156"/>
              <a:ext cx="1622100" cy="512400"/>
            </a:xfrm>
            <a:prstGeom prst="rect">
              <a:avLst/>
            </a:prstGeom>
            <a:solidFill>
              <a:srgbClr val="C4FD7D"/>
            </a:solidFill>
            <a:ln>
              <a:noFill/>
            </a:ln>
          </p:spPr>
          <p:txBody>
            <a:bodyPr anchorCtr="0" anchor="t" bIns="243800" lIns="243800" spcFirstLastPara="1" rIns="243800" wrap="square" tIns="24380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800"/>
                <a:buFont typeface="Helvetica Neue"/>
                <a:buNone/>
              </a:pPr>
              <a:r>
                <a:rPr lang="en-US" sz="3200">
                  <a:latin typeface="Helvetica Neue"/>
                  <a:ea typeface="Helvetica Neue"/>
                  <a:cs typeface="Helvetica Neue"/>
                  <a:sym typeface="Helvetica Neue"/>
                </a:rPr>
                <a:t>Подтверждение прав без раскрытия данных (zk-SNARKs)</a:t>
              </a:r>
              <a:endParaRPr sz="3200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endParaRPr>
            </a:p>
          </p:txBody>
        </p:sp>
      </p:grpSp>
      <p:grpSp>
        <p:nvGrpSpPr>
          <p:cNvPr id="370" name="Google Shape;370;p31"/>
          <p:cNvGrpSpPr/>
          <p:nvPr/>
        </p:nvGrpSpPr>
        <p:grpSpPr>
          <a:xfrm>
            <a:off x="11880417" y="7875209"/>
            <a:ext cx="921184" cy="891878"/>
            <a:chOff x="3157188" y="909150"/>
            <a:chExt cx="470400" cy="470400"/>
          </a:xfrm>
        </p:grpSpPr>
        <p:sp>
          <p:nvSpPr>
            <p:cNvPr id="371" name="Google Shape;371;p31"/>
            <p:cNvSpPr/>
            <p:nvPr/>
          </p:nvSpPr>
          <p:spPr>
            <a:xfrm>
              <a:off x="3157188" y="909150"/>
              <a:ext cx="470400" cy="470400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243800" lIns="243800" spcFirstLastPara="1" rIns="243800" wrap="square" tIns="24380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2" name="Google Shape;372;p31"/>
            <p:cNvSpPr/>
            <p:nvPr/>
          </p:nvSpPr>
          <p:spPr>
            <a:xfrm>
              <a:off x="3243138" y="995100"/>
              <a:ext cx="298500" cy="298500"/>
            </a:xfrm>
            <a:prstGeom prst="mathPlus">
              <a:avLst>
                <a:gd fmla="val 9900" name="adj1"/>
              </a:avLst>
            </a:prstGeom>
            <a:solidFill>
              <a:srgbClr val="0D5CDF"/>
            </a:solidFill>
            <a:ln>
              <a:noFill/>
            </a:ln>
          </p:spPr>
          <p:txBody>
            <a:bodyPr anchorCtr="0" anchor="ctr" bIns="243800" lIns="243800" spcFirstLastPara="1" rIns="243800" wrap="square" tIns="243800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pic>
        <p:nvPicPr>
          <p:cNvPr id="373" name="Google Shape;373;p3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672450" y="449701"/>
            <a:ext cx="664411" cy="92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7" name="Shape 3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" name="Google Shape;378;p3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93702" y="10795000"/>
            <a:ext cx="3362673" cy="3362673"/>
          </a:xfrm>
          <a:prstGeom prst="rect">
            <a:avLst/>
          </a:prstGeom>
          <a:noFill/>
          <a:ln>
            <a:noFill/>
          </a:ln>
        </p:spPr>
      </p:pic>
      <p:sp>
        <p:nvSpPr>
          <p:cNvPr id="379" name="Google Shape;379;p32"/>
          <p:cNvSpPr txBox="1"/>
          <p:nvPr>
            <p:ph idx="12" type="sldNum"/>
          </p:nvPr>
        </p:nvSpPr>
        <p:spPr>
          <a:xfrm>
            <a:off x="22915225" y="699700"/>
            <a:ext cx="833700" cy="410400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</a:pPr>
            <a:fld id="{00000000-1234-1234-1234-123412341234}" type="slidenum">
              <a:rPr lang="en-US">
                <a:solidFill>
                  <a:srgbClr val="000000"/>
                </a:solidFill>
              </a:rPr>
              <a:t>‹#›</a:t>
            </a:fld>
            <a:endParaRPr>
              <a:solidFill>
                <a:srgbClr val="000000"/>
              </a:solidFill>
            </a:endParaRPr>
          </a:p>
        </p:txBody>
      </p:sp>
      <p:sp>
        <p:nvSpPr>
          <p:cNvPr id="380" name="Google Shape;380;p32"/>
          <p:cNvSpPr txBox="1"/>
          <p:nvPr/>
        </p:nvSpPr>
        <p:spPr>
          <a:xfrm>
            <a:off x="716600" y="1567775"/>
            <a:ext cx="19449300" cy="836700"/>
          </a:xfrm>
          <a:prstGeom prst="rect">
            <a:avLst/>
          </a:prstGeom>
          <a:noFill/>
          <a:ln>
            <a:noFill/>
          </a:ln>
        </p:spPr>
        <p:txBody>
          <a:bodyPr anchorCtr="0" anchor="t" bIns="50800" lIns="50800" spcFirstLastPara="1" rIns="50800" wrap="square" tIns="50800">
            <a:sp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5300">
                <a:latin typeface="Helvetica Neue"/>
                <a:ea typeface="Helvetica Neue"/>
                <a:cs typeface="Helvetica Neue"/>
                <a:sym typeface="Helvetica Neue"/>
              </a:rPr>
              <a:t>А если построить гибрид, как бы он выглядел?</a:t>
            </a:r>
            <a:endParaRPr b="1" sz="5300"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381" name="Google Shape;381;p32"/>
          <p:cNvSpPr txBox="1"/>
          <p:nvPr/>
        </p:nvSpPr>
        <p:spPr>
          <a:xfrm rot="-188">
            <a:off x="1380082" y="12140543"/>
            <a:ext cx="21933000" cy="656700"/>
          </a:xfrm>
          <a:prstGeom prst="rect">
            <a:avLst/>
          </a:prstGeom>
          <a:noFill/>
          <a:ln>
            <a:noFill/>
          </a:ln>
        </p:spPr>
        <p:txBody>
          <a:bodyPr anchorCtr="0" anchor="t" bIns="50800" lIns="50800" spcFirstLastPara="1" rIns="50800" wrap="square" tIns="50800">
            <a:sp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5300"/>
              <a:buFont typeface="Helvetica Neue"/>
              <a:buNone/>
            </a:pPr>
            <a:r>
              <a:rPr b="1" lang="en-US" sz="4000">
                <a:latin typeface="Helvetica Neue"/>
                <a:ea typeface="Helvetica Neue"/>
                <a:cs typeface="Helvetica Neue"/>
                <a:sym typeface="Helvetica Neue"/>
              </a:rPr>
              <a:t>тут бы написать как это круто просто вау, но мы решили оставить это так, для вайба</a:t>
            </a:r>
            <a:endParaRPr b="0" i="0" sz="40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82" name="Google Shape;382;p3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5869248" y="6986444"/>
            <a:ext cx="6604438" cy="5094413"/>
          </a:xfrm>
          <a:prstGeom prst="rect">
            <a:avLst/>
          </a:prstGeom>
          <a:noFill/>
          <a:ln>
            <a:noFill/>
          </a:ln>
        </p:spPr>
      </p:pic>
      <p:pic>
        <p:nvPicPr>
          <p:cNvPr id="383" name="Google Shape;383;p3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803521" y="6986461"/>
            <a:ext cx="6604438" cy="5094413"/>
          </a:xfrm>
          <a:prstGeom prst="rect">
            <a:avLst/>
          </a:prstGeom>
          <a:noFill/>
          <a:ln>
            <a:noFill/>
          </a:ln>
        </p:spPr>
      </p:pic>
      <p:pic>
        <p:nvPicPr>
          <p:cNvPr id="384" name="Google Shape;384;p3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 rot="5400000">
            <a:off x="2967362" y="5848393"/>
            <a:ext cx="4736450" cy="2004587"/>
          </a:xfrm>
          <a:prstGeom prst="rect">
            <a:avLst/>
          </a:prstGeom>
          <a:noFill/>
          <a:ln>
            <a:noFill/>
          </a:ln>
        </p:spPr>
      </p:pic>
      <p:pic>
        <p:nvPicPr>
          <p:cNvPr id="385" name="Google Shape;385;p3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 rot="5400000">
            <a:off x="9494051" y="5848393"/>
            <a:ext cx="4736450" cy="2004587"/>
          </a:xfrm>
          <a:prstGeom prst="rect">
            <a:avLst/>
          </a:prstGeom>
          <a:noFill/>
          <a:ln>
            <a:noFill/>
          </a:ln>
        </p:spPr>
      </p:pic>
      <p:pic>
        <p:nvPicPr>
          <p:cNvPr id="386" name="Google Shape;386;p3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2864593" y="8238443"/>
            <a:ext cx="4736450" cy="2004590"/>
          </a:xfrm>
          <a:prstGeom prst="rect">
            <a:avLst/>
          </a:prstGeom>
          <a:noFill/>
          <a:ln>
            <a:noFill/>
          </a:ln>
        </p:spPr>
      </p:pic>
      <p:pic>
        <p:nvPicPr>
          <p:cNvPr id="387" name="Google Shape;387;p3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229451" y="3794252"/>
            <a:ext cx="4736450" cy="2004590"/>
          </a:xfrm>
          <a:prstGeom prst="rect">
            <a:avLst/>
          </a:prstGeom>
          <a:noFill/>
          <a:ln>
            <a:noFill/>
          </a:ln>
        </p:spPr>
      </p:pic>
      <p:pic>
        <p:nvPicPr>
          <p:cNvPr id="388" name="Google Shape;388;p3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2819073" y="3794252"/>
            <a:ext cx="4736450" cy="200459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89" name="Google Shape;389;p32"/>
          <p:cNvGrpSpPr/>
          <p:nvPr/>
        </p:nvGrpSpPr>
        <p:grpSpPr>
          <a:xfrm>
            <a:off x="2199351" y="2249500"/>
            <a:ext cx="5801650" cy="5094550"/>
            <a:chOff x="4895673" y="3469108"/>
            <a:chExt cx="4272831" cy="3752063"/>
          </a:xfrm>
        </p:grpSpPr>
        <p:pic>
          <p:nvPicPr>
            <p:cNvPr id="390" name="Google Shape;390;p32"/>
            <p:cNvPicPr preferRelativeResize="0"/>
            <p:nvPr/>
          </p:nvPicPr>
          <p:blipFill rotWithShape="1">
            <a:blip r:embed="rId4">
              <a:alphaModFix/>
            </a:blip>
            <a:srcRect b="0" l="0" r="12157" t="0"/>
            <a:stretch/>
          </p:blipFill>
          <p:spPr>
            <a:xfrm>
              <a:off x="4895673" y="3469108"/>
              <a:ext cx="4272831" cy="3752063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91" name="Google Shape;391;p32"/>
            <p:cNvSpPr txBox="1"/>
            <p:nvPr/>
          </p:nvSpPr>
          <p:spPr>
            <a:xfrm>
              <a:off x="6277938" y="5021888"/>
              <a:ext cx="2099700" cy="5895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US" sz="4000">
                  <a:latin typeface="Helvetica Neue"/>
                  <a:ea typeface="Helvetica Neue"/>
                  <a:cs typeface="Helvetica Neue"/>
                  <a:sym typeface="Helvetica Neue"/>
                </a:rPr>
                <a:t>API Layer</a:t>
              </a:r>
              <a:endParaRPr b="1" sz="4000">
                <a:latin typeface="Helvetica Neue"/>
                <a:ea typeface="Helvetica Neue"/>
                <a:cs typeface="Helvetica Neue"/>
                <a:sym typeface="Helvetica Neue"/>
              </a:endParaRPr>
            </a:p>
          </p:txBody>
        </p:sp>
      </p:grpSp>
      <p:grpSp>
        <p:nvGrpSpPr>
          <p:cNvPr id="392" name="Google Shape;392;p32"/>
          <p:cNvGrpSpPr/>
          <p:nvPr/>
        </p:nvGrpSpPr>
        <p:grpSpPr>
          <a:xfrm>
            <a:off x="8803989" y="2249489"/>
            <a:ext cx="6604628" cy="5094559"/>
            <a:chOff x="9759894" y="3469100"/>
            <a:chExt cx="4864213" cy="3752069"/>
          </a:xfrm>
        </p:grpSpPr>
        <p:pic>
          <p:nvPicPr>
            <p:cNvPr id="393" name="Google Shape;393;p32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9759894" y="3469100"/>
              <a:ext cx="4864213" cy="3752069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94" name="Google Shape;394;p32"/>
            <p:cNvSpPr txBox="1"/>
            <p:nvPr/>
          </p:nvSpPr>
          <p:spPr>
            <a:xfrm>
              <a:off x="11142175" y="5021863"/>
              <a:ext cx="2099700" cy="5895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US" sz="4000">
                  <a:latin typeface="Helvetica Neue"/>
                  <a:ea typeface="Helvetica Neue"/>
                  <a:cs typeface="Helvetica Neue"/>
                  <a:sym typeface="Helvetica Neue"/>
                </a:rPr>
                <a:t>Elixir OTP</a:t>
              </a:r>
              <a:endParaRPr b="1" sz="4000">
                <a:latin typeface="Helvetica Neue"/>
                <a:ea typeface="Helvetica Neue"/>
                <a:cs typeface="Helvetica Neue"/>
                <a:sym typeface="Helvetica Neue"/>
              </a:endParaRPr>
            </a:p>
          </p:txBody>
        </p:sp>
      </p:grpSp>
      <p:grpSp>
        <p:nvGrpSpPr>
          <p:cNvPr id="395" name="Google Shape;395;p32"/>
          <p:cNvGrpSpPr/>
          <p:nvPr/>
        </p:nvGrpSpPr>
        <p:grpSpPr>
          <a:xfrm>
            <a:off x="16211676" y="2249500"/>
            <a:ext cx="5801650" cy="5094550"/>
            <a:chOff x="15215548" y="3469108"/>
            <a:chExt cx="4272831" cy="3752063"/>
          </a:xfrm>
        </p:grpSpPr>
        <p:pic>
          <p:nvPicPr>
            <p:cNvPr id="396" name="Google Shape;396;p32"/>
            <p:cNvPicPr preferRelativeResize="0"/>
            <p:nvPr/>
          </p:nvPicPr>
          <p:blipFill rotWithShape="1">
            <a:blip r:embed="rId4">
              <a:alphaModFix/>
            </a:blip>
            <a:srcRect b="0" l="12157" r="0" t="0"/>
            <a:stretch/>
          </p:blipFill>
          <p:spPr>
            <a:xfrm>
              <a:off x="15215548" y="3469108"/>
              <a:ext cx="4272831" cy="3752063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97" name="Google Shape;397;p32"/>
            <p:cNvSpPr txBox="1"/>
            <p:nvPr/>
          </p:nvSpPr>
          <p:spPr>
            <a:xfrm>
              <a:off x="15950256" y="5021875"/>
              <a:ext cx="2199000" cy="5895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US" sz="4000">
                  <a:latin typeface="Helvetica Neue"/>
                  <a:ea typeface="Helvetica Neue"/>
                  <a:cs typeface="Helvetica Neue"/>
                  <a:sym typeface="Helvetica Neue"/>
                </a:rPr>
                <a:t>Cassandra</a:t>
              </a:r>
              <a:endParaRPr b="1" sz="4000">
                <a:latin typeface="Helvetica Neue"/>
                <a:ea typeface="Helvetica Neue"/>
                <a:cs typeface="Helvetica Neue"/>
                <a:sym typeface="Helvetica Neue"/>
              </a:endParaRPr>
            </a:p>
          </p:txBody>
        </p:sp>
      </p:grpSp>
      <p:grpSp>
        <p:nvGrpSpPr>
          <p:cNvPr id="398" name="Google Shape;398;p32"/>
          <p:cNvGrpSpPr/>
          <p:nvPr/>
        </p:nvGrpSpPr>
        <p:grpSpPr>
          <a:xfrm>
            <a:off x="2199270" y="6986726"/>
            <a:ext cx="6604628" cy="5094559"/>
            <a:chOff x="4895614" y="6958006"/>
            <a:chExt cx="4864213" cy="3752069"/>
          </a:xfrm>
        </p:grpSpPr>
        <p:pic>
          <p:nvPicPr>
            <p:cNvPr id="399" name="Google Shape;399;p32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4895614" y="6958006"/>
              <a:ext cx="4864213" cy="3752069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00" name="Google Shape;400;p32"/>
            <p:cNvSpPr txBox="1"/>
            <p:nvPr/>
          </p:nvSpPr>
          <p:spPr>
            <a:xfrm>
              <a:off x="6155819" y="8448303"/>
              <a:ext cx="2350500" cy="5895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US" sz="4000">
                  <a:latin typeface="Helvetica Neue"/>
                  <a:ea typeface="Helvetica Neue"/>
                  <a:cs typeface="Helvetica Neue"/>
                  <a:sym typeface="Helvetica Neue"/>
                </a:rPr>
                <a:t>Vault (Auth)</a:t>
              </a:r>
              <a:endParaRPr b="1" sz="4000">
                <a:latin typeface="Helvetica Neue"/>
                <a:ea typeface="Helvetica Neue"/>
                <a:cs typeface="Helvetica Neue"/>
                <a:sym typeface="Helvetica Neue"/>
              </a:endParaRPr>
            </a:p>
          </p:txBody>
        </p:sp>
      </p:grpSp>
      <p:sp>
        <p:nvSpPr>
          <p:cNvPr id="401" name="Google Shape;401;p32"/>
          <p:cNvSpPr txBox="1"/>
          <p:nvPr/>
        </p:nvSpPr>
        <p:spPr>
          <a:xfrm>
            <a:off x="10510068" y="9094768"/>
            <a:ext cx="3191700" cy="800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4000">
                <a:latin typeface="Helvetica Neue"/>
                <a:ea typeface="Helvetica Neue"/>
                <a:cs typeface="Helvetica Neue"/>
                <a:sym typeface="Helvetica Neue"/>
              </a:rPr>
              <a:t>IPFS Client</a:t>
            </a:r>
            <a:endParaRPr b="1" sz="4000"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402" name="Google Shape;402;p32"/>
          <p:cNvSpPr txBox="1"/>
          <p:nvPr/>
        </p:nvSpPr>
        <p:spPr>
          <a:xfrm>
            <a:off x="17499556" y="9094768"/>
            <a:ext cx="3191700" cy="800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4000">
                <a:latin typeface="Helvetica Neue"/>
                <a:ea typeface="Helvetica Neue"/>
                <a:cs typeface="Helvetica Neue"/>
                <a:sym typeface="Helvetica Neue"/>
              </a:rPr>
              <a:t>FileCoin</a:t>
            </a:r>
            <a:endParaRPr b="1" sz="4000"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id="403" name="Google Shape;403;p3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 rot="8099997">
            <a:off x="6352468" y="6162474"/>
            <a:ext cx="4736444" cy="2004591"/>
          </a:xfrm>
          <a:prstGeom prst="rect">
            <a:avLst/>
          </a:prstGeom>
          <a:noFill/>
          <a:ln>
            <a:noFill/>
          </a:ln>
        </p:spPr>
      </p:pic>
      <p:pic>
        <p:nvPicPr>
          <p:cNvPr id="404" name="Google Shape;404;p32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5672450" y="449701"/>
            <a:ext cx="664411" cy="92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8" name="Shape 4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Изображение" id="409" name="Google Shape;409;p33"/>
          <p:cNvPicPr preferRelativeResize="0"/>
          <p:nvPr/>
        </p:nvPicPr>
        <p:blipFill rotWithShape="1">
          <a:blip r:embed="rId3">
            <a:alphaModFix/>
          </a:blip>
          <a:srcRect b="0" l="833" r="0" t="0"/>
          <a:stretch/>
        </p:blipFill>
        <p:spPr>
          <a:xfrm>
            <a:off x="25113296" y="2249494"/>
            <a:ext cx="11318419" cy="11413701"/>
          </a:xfrm>
          <a:prstGeom prst="rect">
            <a:avLst/>
          </a:prstGeom>
          <a:noFill/>
          <a:ln>
            <a:noFill/>
          </a:ln>
        </p:spPr>
      </p:pic>
      <p:sp>
        <p:nvSpPr>
          <p:cNvPr id="410" name="Google Shape;410;p33"/>
          <p:cNvSpPr txBox="1"/>
          <p:nvPr>
            <p:ph idx="12" type="sldNum"/>
          </p:nvPr>
        </p:nvSpPr>
        <p:spPr>
          <a:xfrm>
            <a:off x="22496431" y="699700"/>
            <a:ext cx="1119900" cy="410400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</a:pPr>
            <a:fld id="{00000000-1234-1234-1234-123412341234}" type="slidenum">
              <a:rPr lang="en-US">
                <a:solidFill>
                  <a:srgbClr val="000000"/>
                </a:solidFill>
              </a:rPr>
              <a:t>‹#›</a:t>
            </a:fld>
            <a:endParaRPr/>
          </a:p>
        </p:txBody>
      </p:sp>
      <p:pic>
        <p:nvPicPr>
          <p:cNvPr descr="Изображение" id="411" name="Google Shape;411;p33"/>
          <p:cNvPicPr preferRelativeResize="0"/>
          <p:nvPr>
            <p:ph idx="2" type="pic"/>
          </p:nvPr>
        </p:nvPicPr>
        <p:blipFill rotWithShape="1">
          <a:blip r:embed="rId3">
            <a:alphaModFix/>
          </a:blip>
          <a:srcRect b="0" l="833" r="0" t="0"/>
          <a:stretch/>
        </p:blipFill>
        <p:spPr>
          <a:xfrm>
            <a:off x="25113296" y="2249494"/>
            <a:ext cx="11318419" cy="11413701"/>
          </a:xfrm>
          <a:prstGeom prst="rect">
            <a:avLst/>
          </a:prstGeom>
          <a:noFill/>
          <a:ln>
            <a:noFill/>
          </a:ln>
        </p:spPr>
      </p:pic>
      <p:sp>
        <p:nvSpPr>
          <p:cNvPr id="412" name="Google Shape;412;p33"/>
          <p:cNvSpPr txBox="1"/>
          <p:nvPr>
            <p:ph idx="3" type="body"/>
          </p:nvPr>
        </p:nvSpPr>
        <p:spPr>
          <a:xfrm>
            <a:off x="610235" y="3672875"/>
            <a:ext cx="8261700" cy="12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Helvetica Neue"/>
              <a:buNone/>
            </a:pPr>
            <a:r>
              <a:rPr lang="en-US">
                <a:solidFill>
                  <a:srgbClr val="FE6948"/>
                </a:solidFill>
              </a:rPr>
              <a:t>Преимущества </a:t>
            </a:r>
            <a:r>
              <a:rPr lang="en-US"/>
              <a:t>Elixir </a:t>
            </a:r>
            <a:br>
              <a:rPr lang="en-US"/>
            </a:br>
            <a:r>
              <a:rPr lang="en-US"/>
              <a:t>для распределенных систем</a:t>
            </a:r>
            <a:endParaRPr/>
          </a:p>
        </p:txBody>
      </p:sp>
      <p:sp>
        <p:nvSpPr>
          <p:cNvPr id="413" name="Google Shape;413;p33"/>
          <p:cNvSpPr txBox="1"/>
          <p:nvPr>
            <p:ph idx="4" type="body"/>
          </p:nvPr>
        </p:nvSpPr>
        <p:spPr>
          <a:xfrm>
            <a:off x="611284" y="1632575"/>
            <a:ext cx="10097100" cy="156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300"/>
              <a:buFont typeface="Helvetica Neue"/>
              <a:buNone/>
            </a:pPr>
            <a:r>
              <a:rPr lang="en-US"/>
              <a:t>ELIXIR OTP: СУПЕРВИЗОРЫ КАК ХРАНИТЕЛИ ВРЕМЕНИ</a:t>
            </a:r>
            <a:endParaRPr/>
          </a:p>
        </p:txBody>
      </p:sp>
      <p:pic>
        <p:nvPicPr>
          <p:cNvPr id="414" name="Google Shape;414;p3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1409275" y="1632575"/>
            <a:ext cx="12236900" cy="10538250"/>
          </a:xfrm>
          <a:prstGeom prst="rect">
            <a:avLst/>
          </a:prstGeom>
          <a:noFill/>
          <a:ln>
            <a:noFill/>
          </a:ln>
        </p:spPr>
      </p:pic>
      <p:sp>
        <p:nvSpPr>
          <p:cNvPr id="415" name="Google Shape;415;p33"/>
          <p:cNvSpPr txBox="1"/>
          <p:nvPr/>
        </p:nvSpPr>
        <p:spPr>
          <a:xfrm>
            <a:off x="1680450" y="5477825"/>
            <a:ext cx="9361500" cy="1293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>
                <a:latin typeface="Helvetica Neue"/>
                <a:ea typeface="Helvetica Neue"/>
                <a:cs typeface="Helvetica Neue"/>
                <a:sym typeface="Helvetica Neue"/>
              </a:rPr>
              <a:t>Отказоустойчивость (самовосстановление)</a:t>
            </a:r>
            <a:endParaRPr sz="3600"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416" name="Google Shape;416;p33"/>
          <p:cNvSpPr txBox="1"/>
          <p:nvPr/>
        </p:nvSpPr>
        <p:spPr>
          <a:xfrm>
            <a:off x="1680450" y="7288400"/>
            <a:ext cx="8261700" cy="738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>
                <a:latin typeface="Helvetica Neue"/>
                <a:ea typeface="Helvetica Neue"/>
                <a:cs typeface="Helvetica Neue"/>
                <a:sym typeface="Helvetica Neue"/>
              </a:rPr>
              <a:t>Hot Code Reload (без downtime)</a:t>
            </a:r>
            <a:endParaRPr sz="3600"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417" name="Google Shape;417;p33"/>
          <p:cNvSpPr txBox="1"/>
          <p:nvPr/>
        </p:nvSpPr>
        <p:spPr>
          <a:xfrm>
            <a:off x="1680450" y="8870375"/>
            <a:ext cx="8261700" cy="738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>
                <a:latin typeface="Helvetica Neue"/>
                <a:ea typeface="Helvetica Neue"/>
                <a:cs typeface="Helvetica Neue"/>
                <a:sym typeface="Helvetica Neue"/>
              </a:rPr>
              <a:t>Распределённость (кластеры)</a:t>
            </a:r>
            <a:endParaRPr sz="3600"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418" name="Google Shape;418;p33"/>
          <p:cNvSpPr txBox="1"/>
          <p:nvPr/>
        </p:nvSpPr>
        <p:spPr>
          <a:xfrm>
            <a:off x="1680450" y="10452350"/>
            <a:ext cx="8261700" cy="738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>
                <a:latin typeface="Helvetica Neue"/>
                <a:ea typeface="Helvetica Neue"/>
                <a:cs typeface="Helvetica Neue"/>
                <a:sym typeface="Helvetica Neue"/>
              </a:rPr>
              <a:t>FP Надёжность (immutable)</a:t>
            </a:r>
            <a:endParaRPr sz="3600"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id="419" name="Google Shape;419;p3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672450" y="449701"/>
            <a:ext cx="664411" cy="92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20" name="Google Shape;420;p33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545655" y="5615743"/>
            <a:ext cx="930425" cy="930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21" name="Google Shape;421;p33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545655" y="7212218"/>
            <a:ext cx="930425" cy="930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22" name="Google Shape;422;p33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545655" y="8808693"/>
            <a:ext cx="930425" cy="930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23" name="Google Shape;423;p33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545655" y="10386593"/>
            <a:ext cx="930425" cy="930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27" name="Shape 4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8" name="Google Shape;428;p34"/>
          <p:cNvSpPr txBox="1"/>
          <p:nvPr>
            <p:ph idx="12" type="sldNum"/>
          </p:nvPr>
        </p:nvSpPr>
        <p:spPr>
          <a:xfrm>
            <a:off x="22496431" y="699700"/>
            <a:ext cx="1119900" cy="410400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</a:pPr>
            <a:fld id="{00000000-1234-1234-1234-123412341234}" type="slidenum">
              <a:rPr lang="en-US">
                <a:solidFill>
                  <a:srgbClr val="000000"/>
                </a:solidFill>
              </a:rPr>
              <a:t>‹#›</a:t>
            </a:fld>
            <a:endParaRPr/>
          </a:p>
        </p:txBody>
      </p:sp>
      <p:sp>
        <p:nvSpPr>
          <p:cNvPr id="429" name="Google Shape;429;p34"/>
          <p:cNvSpPr txBox="1"/>
          <p:nvPr>
            <p:ph idx="3" type="body"/>
          </p:nvPr>
        </p:nvSpPr>
        <p:spPr>
          <a:xfrm>
            <a:off x="687485" y="2459075"/>
            <a:ext cx="8261700" cy="646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Helvetica Neue"/>
              <a:buNone/>
            </a:pPr>
            <a:r>
              <a:rPr lang="en-US"/>
              <a:t>Идеальный симбиоз</a:t>
            </a:r>
            <a:endParaRPr/>
          </a:p>
        </p:txBody>
      </p:sp>
      <p:sp>
        <p:nvSpPr>
          <p:cNvPr id="430" name="Google Shape;430;p34"/>
          <p:cNvSpPr txBox="1"/>
          <p:nvPr>
            <p:ph idx="4" type="body"/>
          </p:nvPr>
        </p:nvSpPr>
        <p:spPr>
          <a:xfrm>
            <a:off x="611284" y="1632575"/>
            <a:ext cx="10097100" cy="826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300"/>
              <a:buFont typeface="Helvetica Neue"/>
              <a:buNone/>
            </a:pPr>
            <a:r>
              <a:rPr lang="en-US"/>
              <a:t>Cassandra + IPFS:</a:t>
            </a:r>
            <a:endParaRPr/>
          </a:p>
        </p:txBody>
      </p:sp>
      <p:pic>
        <p:nvPicPr>
          <p:cNvPr id="431" name="Google Shape;431;p3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576333" y="3080475"/>
            <a:ext cx="15111225" cy="7940700"/>
          </a:xfrm>
          <a:prstGeom prst="rect">
            <a:avLst/>
          </a:prstGeom>
          <a:noFill/>
          <a:ln>
            <a:noFill/>
          </a:ln>
        </p:spPr>
      </p:pic>
      <p:sp>
        <p:nvSpPr>
          <p:cNvPr id="432" name="Google Shape;432;p34"/>
          <p:cNvSpPr txBox="1"/>
          <p:nvPr/>
        </p:nvSpPr>
        <p:spPr>
          <a:xfrm>
            <a:off x="1873500" y="3970138"/>
            <a:ext cx="3190200" cy="738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600">
                <a:latin typeface="Helvetica Neue"/>
                <a:ea typeface="Helvetica Neue"/>
                <a:cs typeface="Helvetica Neue"/>
                <a:sym typeface="Helvetica Neue"/>
              </a:rPr>
              <a:t>Cassandra</a:t>
            </a:r>
            <a:endParaRPr b="1" sz="3600"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433" name="Google Shape;433;p34"/>
          <p:cNvSpPr txBox="1"/>
          <p:nvPr/>
        </p:nvSpPr>
        <p:spPr>
          <a:xfrm>
            <a:off x="1873500" y="4630400"/>
            <a:ext cx="6305400" cy="1293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>
                <a:latin typeface="Helvetica Neue"/>
                <a:ea typeface="Helvetica Neue"/>
                <a:cs typeface="Helvetica Neue"/>
                <a:sym typeface="Helvetica Neue"/>
              </a:rPr>
              <a:t>Метаданные, поиск </a:t>
            </a:r>
            <a:br>
              <a:rPr lang="en-US" sz="3600">
                <a:latin typeface="Helvetica Neue"/>
                <a:ea typeface="Helvetica Neue"/>
                <a:cs typeface="Helvetica Neue"/>
                <a:sym typeface="Helvetica Neue"/>
              </a:rPr>
            </a:br>
            <a:r>
              <a:rPr lang="en-US" sz="3600">
                <a:latin typeface="Helvetica Neue"/>
                <a:ea typeface="Helvetica Neue"/>
                <a:cs typeface="Helvetica Neue"/>
                <a:sym typeface="Helvetica Neue"/>
              </a:rPr>
              <a:t>и индексация</a:t>
            </a:r>
            <a:endParaRPr sz="3600"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434" name="Google Shape;434;p34"/>
          <p:cNvSpPr txBox="1"/>
          <p:nvPr/>
        </p:nvSpPr>
        <p:spPr>
          <a:xfrm>
            <a:off x="1873500" y="6681363"/>
            <a:ext cx="3190200" cy="738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600">
                <a:latin typeface="Helvetica Neue"/>
                <a:ea typeface="Helvetica Neue"/>
                <a:cs typeface="Helvetica Neue"/>
                <a:sym typeface="Helvetica Neue"/>
              </a:rPr>
              <a:t>IPFS</a:t>
            </a:r>
            <a:endParaRPr b="1" sz="3600"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435" name="Google Shape;435;p34"/>
          <p:cNvSpPr txBox="1"/>
          <p:nvPr/>
        </p:nvSpPr>
        <p:spPr>
          <a:xfrm>
            <a:off x="1873500" y="7344238"/>
            <a:ext cx="5700300" cy="2401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>
                <a:latin typeface="Helvetica Neue"/>
                <a:ea typeface="Helvetica Neue"/>
                <a:cs typeface="Helvetica Neue"/>
                <a:sym typeface="Helvetica Neue"/>
              </a:rPr>
              <a:t>Хранение больших бинарных объектов (изображение, видео, документы)</a:t>
            </a:r>
            <a:endParaRPr sz="3600"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id="436" name="Google Shape;436;p3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672450" y="449701"/>
            <a:ext cx="664411" cy="92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37" name="Google Shape;437;p3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545655" y="3950593"/>
            <a:ext cx="930425" cy="930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38" name="Google Shape;438;p3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98055" y="6585618"/>
            <a:ext cx="930425" cy="930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42" name="Shape 4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3" name="Google Shape;443;p3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36725" y="9296073"/>
            <a:ext cx="1365750" cy="1365781"/>
          </a:xfrm>
          <a:prstGeom prst="rect">
            <a:avLst/>
          </a:prstGeom>
          <a:noFill/>
          <a:ln>
            <a:noFill/>
          </a:ln>
        </p:spPr>
      </p:pic>
      <p:sp>
        <p:nvSpPr>
          <p:cNvPr id="444" name="Google Shape;444;p35"/>
          <p:cNvSpPr txBox="1"/>
          <p:nvPr>
            <p:ph idx="12" type="sldNum"/>
          </p:nvPr>
        </p:nvSpPr>
        <p:spPr>
          <a:xfrm>
            <a:off x="22750104" y="699700"/>
            <a:ext cx="866100" cy="410400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</a:pPr>
            <a:fld id="{00000000-1234-1234-1234-123412341234}" type="slidenum">
              <a:rPr lang="en-US">
                <a:solidFill>
                  <a:srgbClr val="000000"/>
                </a:solidFill>
              </a:rPr>
              <a:t>‹#›</a:t>
            </a:fld>
            <a:endParaRPr/>
          </a:p>
        </p:txBody>
      </p:sp>
      <p:sp>
        <p:nvSpPr>
          <p:cNvPr id="445" name="Google Shape;445;p35"/>
          <p:cNvSpPr txBox="1"/>
          <p:nvPr>
            <p:ph idx="1" type="body"/>
          </p:nvPr>
        </p:nvSpPr>
        <p:spPr>
          <a:xfrm>
            <a:off x="597525" y="1626225"/>
            <a:ext cx="14655300" cy="156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300"/>
              <a:buFont typeface="Helvetica Neue"/>
              <a:buNone/>
            </a:pPr>
            <a:r>
              <a:rPr lang="en-US"/>
              <a:t>Cassandra: Распределенная память временных линий</a:t>
            </a:r>
            <a:endParaRPr/>
          </a:p>
        </p:txBody>
      </p:sp>
      <p:sp>
        <p:nvSpPr>
          <p:cNvPr id="446" name="Google Shape;446;p35"/>
          <p:cNvSpPr txBox="1"/>
          <p:nvPr>
            <p:ph idx="6" type="body"/>
          </p:nvPr>
        </p:nvSpPr>
        <p:spPr>
          <a:xfrm>
            <a:off x="1985250" y="3913675"/>
            <a:ext cx="13007400" cy="12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Helvetica Neue"/>
              <a:buNone/>
            </a:pPr>
            <a:r>
              <a:rPr lang="en-US"/>
              <a:t>Линейная масштабируемость</a:t>
            </a:r>
            <a:r>
              <a:rPr b="0" lang="en-US"/>
              <a:t> — производительность растёт пропорционально добавлению узлов</a:t>
            </a:r>
            <a:endParaRPr/>
          </a:p>
        </p:txBody>
      </p:sp>
      <p:sp>
        <p:nvSpPr>
          <p:cNvPr id="447" name="Google Shape;447;p35"/>
          <p:cNvSpPr txBox="1"/>
          <p:nvPr>
            <p:ph idx="7" type="body"/>
          </p:nvPr>
        </p:nvSpPr>
        <p:spPr>
          <a:xfrm>
            <a:off x="1985250" y="7582775"/>
            <a:ext cx="12134400" cy="12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Helvetica Neue"/>
              <a:buNone/>
            </a:pPr>
            <a:r>
              <a:rPr lang="en-US"/>
              <a:t>Гибкие уровни согласованности </a:t>
            </a:r>
            <a:r>
              <a:rPr b="0" lang="en-US"/>
              <a:t>— настраиваемый баланс между консистентностью и доступностью</a:t>
            </a:r>
            <a:endParaRPr b="0"/>
          </a:p>
        </p:txBody>
      </p:sp>
      <p:sp>
        <p:nvSpPr>
          <p:cNvPr id="448" name="Google Shape;448;p35"/>
          <p:cNvSpPr txBox="1"/>
          <p:nvPr>
            <p:ph idx="9" type="body"/>
          </p:nvPr>
        </p:nvSpPr>
        <p:spPr>
          <a:xfrm>
            <a:off x="1985250" y="5748225"/>
            <a:ext cx="12333300" cy="12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Helvetica Neue"/>
              <a:buNone/>
            </a:pPr>
            <a:r>
              <a:rPr lang="en-US"/>
              <a:t>Отсутствие единой точки отказа (SPOF) </a:t>
            </a:r>
            <a:r>
              <a:rPr b="0" lang="en-US"/>
              <a:t>— </a:t>
            </a:r>
            <a:br>
              <a:rPr b="0" lang="en-US"/>
            </a:br>
            <a:r>
              <a:rPr b="0" lang="en-US"/>
              <a:t>отказ любого узла не влияет на работу системы</a:t>
            </a:r>
            <a:endParaRPr b="0"/>
          </a:p>
        </p:txBody>
      </p:sp>
      <p:sp>
        <p:nvSpPr>
          <p:cNvPr id="449" name="Google Shape;449;p35"/>
          <p:cNvSpPr txBox="1"/>
          <p:nvPr/>
        </p:nvSpPr>
        <p:spPr>
          <a:xfrm>
            <a:off x="48423" y="14199305"/>
            <a:ext cx="6620100" cy="1503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50800" lIns="50800" spcFirstLastPara="1" rIns="50800" wrap="square" tIns="50800">
            <a:spAutoFit/>
          </a:bodyPr>
          <a:lstStyle/>
          <a:p>
            <a:pPr indent="0" lvl="0" marL="0" marR="0" rtl="0" algn="l">
              <a:lnSpc>
                <a:spcPct val="106896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900"/>
              <a:buFont typeface="Helvetica Neue"/>
              <a:buNone/>
            </a:pPr>
            <a:r>
              <a:rPr b="0" i="0" lang="en-US" sz="29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Композицию из инструментов графики можно менять в зависимости от контекста слайда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50" name="Google Shape;450;p3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12925" y="3548175"/>
            <a:ext cx="1510345" cy="1646935"/>
          </a:xfrm>
          <a:prstGeom prst="rect">
            <a:avLst/>
          </a:prstGeom>
          <a:noFill/>
          <a:ln>
            <a:noFill/>
          </a:ln>
        </p:spPr>
      </p:pic>
      <p:pic>
        <p:nvPicPr>
          <p:cNvPr id="451" name="Google Shape;451;p3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12925" y="5576100"/>
            <a:ext cx="1510345" cy="1430021"/>
          </a:xfrm>
          <a:prstGeom prst="rect">
            <a:avLst/>
          </a:prstGeom>
          <a:noFill/>
          <a:ln>
            <a:noFill/>
          </a:ln>
        </p:spPr>
      </p:pic>
      <p:pic>
        <p:nvPicPr>
          <p:cNvPr id="452" name="Google Shape;452;p35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412925" y="7408334"/>
            <a:ext cx="1365738" cy="1197040"/>
          </a:xfrm>
          <a:prstGeom prst="rect">
            <a:avLst/>
          </a:prstGeom>
          <a:noFill/>
          <a:ln>
            <a:noFill/>
          </a:ln>
        </p:spPr>
      </p:pic>
      <p:pic>
        <p:nvPicPr>
          <p:cNvPr id="453" name="Google Shape;453;p35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14963775" y="2184675"/>
            <a:ext cx="8652425" cy="10152604"/>
          </a:xfrm>
          <a:prstGeom prst="rect">
            <a:avLst/>
          </a:prstGeom>
          <a:noFill/>
          <a:ln>
            <a:noFill/>
          </a:ln>
        </p:spPr>
      </p:pic>
      <p:sp>
        <p:nvSpPr>
          <p:cNvPr id="454" name="Google Shape;454;p35"/>
          <p:cNvSpPr txBox="1"/>
          <p:nvPr>
            <p:ph idx="7" type="body"/>
          </p:nvPr>
        </p:nvSpPr>
        <p:spPr>
          <a:xfrm>
            <a:off x="1985250" y="9388525"/>
            <a:ext cx="12134400" cy="12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Helvetica Neue"/>
              <a:buNone/>
            </a:pPr>
            <a:r>
              <a:rPr lang="en-US"/>
              <a:t>Геораспределённая репликация </a:t>
            </a:r>
            <a:r>
              <a:rPr b="0" lang="en-US"/>
              <a:t>— автоматическое дублирование данных между дата-центрами</a:t>
            </a:r>
            <a:endParaRPr b="0"/>
          </a:p>
        </p:txBody>
      </p:sp>
      <p:sp>
        <p:nvSpPr>
          <p:cNvPr id="455" name="Google Shape;455;p35"/>
          <p:cNvSpPr txBox="1"/>
          <p:nvPr>
            <p:ph idx="7" type="body"/>
          </p:nvPr>
        </p:nvSpPr>
        <p:spPr>
          <a:xfrm>
            <a:off x="1985250" y="11194263"/>
            <a:ext cx="12134400" cy="12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Helvetica Neue"/>
              <a:buNone/>
            </a:pPr>
            <a:r>
              <a:rPr lang="en-US"/>
              <a:t>Оптимизированная модель данных</a:t>
            </a:r>
            <a:r>
              <a:rPr b="0" lang="en-US"/>
              <a:t> — Single Table Design для максимальной производительности</a:t>
            </a:r>
            <a:endParaRPr b="0"/>
          </a:p>
        </p:txBody>
      </p:sp>
      <p:pic>
        <p:nvPicPr>
          <p:cNvPr id="456" name="Google Shape;456;p35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412925" y="11140253"/>
            <a:ext cx="1197025" cy="1197019"/>
          </a:xfrm>
          <a:prstGeom prst="rect">
            <a:avLst/>
          </a:prstGeom>
          <a:noFill/>
          <a:ln>
            <a:noFill/>
          </a:ln>
        </p:spPr>
      </p:pic>
      <p:pic>
        <p:nvPicPr>
          <p:cNvPr id="457" name="Google Shape;457;p35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5672450" y="449701"/>
            <a:ext cx="664411" cy="92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61" name="Shape 4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2" name="Google Shape;462;p36"/>
          <p:cNvSpPr txBox="1"/>
          <p:nvPr>
            <p:ph idx="12" type="sldNum"/>
          </p:nvPr>
        </p:nvSpPr>
        <p:spPr>
          <a:xfrm>
            <a:off x="22496431" y="699700"/>
            <a:ext cx="1119900" cy="410400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</a:pPr>
            <a:fld id="{00000000-1234-1234-1234-123412341234}" type="slidenum">
              <a:rPr lang="en-US">
                <a:solidFill>
                  <a:srgbClr val="000000"/>
                </a:solidFill>
              </a:rPr>
              <a:t>‹#›</a:t>
            </a:fld>
            <a:endParaRPr/>
          </a:p>
        </p:txBody>
      </p:sp>
      <p:sp>
        <p:nvSpPr>
          <p:cNvPr id="463" name="Google Shape;463;p36"/>
          <p:cNvSpPr txBox="1"/>
          <p:nvPr>
            <p:ph idx="3" type="body"/>
          </p:nvPr>
        </p:nvSpPr>
        <p:spPr>
          <a:xfrm>
            <a:off x="611272" y="2611475"/>
            <a:ext cx="10501200" cy="785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Helvetica Neue"/>
              <a:buNone/>
            </a:pPr>
            <a:r>
              <a:rPr lang="en-US" sz="4500"/>
              <a:t>Защита конфиденциальных данных</a:t>
            </a:r>
            <a:endParaRPr sz="4500"/>
          </a:p>
        </p:txBody>
      </p:sp>
      <p:sp>
        <p:nvSpPr>
          <p:cNvPr id="464" name="Google Shape;464;p36"/>
          <p:cNvSpPr txBox="1"/>
          <p:nvPr>
            <p:ph idx="4" type="body"/>
          </p:nvPr>
        </p:nvSpPr>
        <p:spPr>
          <a:xfrm>
            <a:off x="611284" y="1632575"/>
            <a:ext cx="10097100" cy="826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300"/>
              <a:buFont typeface="Helvetica Neue"/>
              <a:buNone/>
            </a:pPr>
            <a:r>
              <a:rPr lang="en-US"/>
              <a:t>HashiCorp Vault</a:t>
            </a:r>
            <a:endParaRPr/>
          </a:p>
        </p:txBody>
      </p:sp>
      <p:sp>
        <p:nvSpPr>
          <p:cNvPr id="465" name="Google Shape;465;p36"/>
          <p:cNvSpPr txBox="1"/>
          <p:nvPr/>
        </p:nvSpPr>
        <p:spPr>
          <a:xfrm>
            <a:off x="1645975" y="4375300"/>
            <a:ext cx="7849800" cy="738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>
                <a:latin typeface="Helvetica Neue"/>
                <a:ea typeface="Helvetica Neue"/>
                <a:cs typeface="Helvetica Neue"/>
                <a:sym typeface="Helvetica Neue"/>
              </a:rPr>
              <a:t>Хранение ключей → HSM, KMS</a:t>
            </a:r>
            <a:endParaRPr sz="3600"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466" name="Google Shape;466;p36"/>
          <p:cNvSpPr txBox="1"/>
          <p:nvPr/>
        </p:nvSpPr>
        <p:spPr>
          <a:xfrm>
            <a:off x="1645975" y="5946838"/>
            <a:ext cx="12394500" cy="738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>
                <a:latin typeface="Helvetica Neue"/>
                <a:ea typeface="Helvetica Neue"/>
                <a:cs typeface="Helvetica Neue"/>
                <a:sym typeface="Helvetica Neue"/>
              </a:rPr>
              <a:t>Политики доступа → RBAC, ABAC</a:t>
            </a:r>
            <a:endParaRPr sz="3600"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467" name="Google Shape;467;p36"/>
          <p:cNvSpPr txBox="1"/>
          <p:nvPr/>
        </p:nvSpPr>
        <p:spPr>
          <a:xfrm>
            <a:off x="1645975" y="7518377"/>
            <a:ext cx="12027000" cy="738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>
                <a:latin typeface="Helvetica Neue"/>
                <a:ea typeface="Helvetica Neue"/>
                <a:cs typeface="Helvetica Neue"/>
                <a:sym typeface="Helvetica Neue"/>
              </a:rPr>
              <a:t>Ротация → Автообновление + аудит</a:t>
            </a:r>
            <a:endParaRPr sz="3600"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468" name="Google Shape;468;p36"/>
          <p:cNvSpPr txBox="1"/>
          <p:nvPr/>
        </p:nvSpPr>
        <p:spPr>
          <a:xfrm>
            <a:off x="1645975" y="8937525"/>
            <a:ext cx="8891100" cy="738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>
                <a:latin typeface="Helvetica Neue"/>
                <a:ea typeface="Helvetica Neue"/>
                <a:cs typeface="Helvetica Neue"/>
                <a:sym typeface="Helvetica Neue"/>
              </a:rPr>
              <a:t>Аутентификация → OAuth 2.0, JWT</a:t>
            </a:r>
            <a:endParaRPr sz="3600"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id="469" name="Google Shape;469;p3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672450" y="449701"/>
            <a:ext cx="664411" cy="92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70" name="Google Shape;470;p3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45655" y="4255393"/>
            <a:ext cx="930425" cy="930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71" name="Google Shape;471;p3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45655" y="5835618"/>
            <a:ext cx="930425" cy="930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72" name="Google Shape;472;p3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45655" y="7415843"/>
            <a:ext cx="930425" cy="930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73" name="Google Shape;473;p3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45655" y="8867518"/>
            <a:ext cx="930425" cy="930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74" name="Google Shape;474;p36" title="opening-vault-gru.gif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3672975" y="1945688"/>
            <a:ext cx="9793925" cy="982463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78" name="Shape 4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9" name="Google Shape;479;p37"/>
          <p:cNvSpPr txBox="1"/>
          <p:nvPr>
            <p:ph idx="12" type="sldNum"/>
          </p:nvPr>
        </p:nvSpPr>
        <p:spPr>
          <a:xfrm>
            <a:off x="22915225" y="699700"/>
            <a:ext cx="833700" cy="410400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</a:pPr>
            <a:fld id="{00000000-1234-1234-1234-123412341234}" type="slidenum">
              <a:rPr lang="en-US">
                <a:solidFill>
                  <a:srgbClr val="000000"/>
                </a:solidFill>
              </a:rPr>
              <a:t>‹#›</a:t>
            </a:fld>
            <a:endParaRPr/>
          </a:p>
        </p:txBody>
      </p:sp>
      <p:sp>
        <p:nvSpPr>
          <p:cNvPr id="480" name="Google Shape;480;p37"/>
          <p:cNvSpPr txBox="1"/>
          <p:nvPr/>
        </p:nvSpPr>
        <p:spPr>
          <a:xfrm>
            <a:off x="-66404" y="14148505"/>
            <a:ext cx="5598000" cy="1503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50800" lIns="50800" spcFirstLastPara="1" rIns="50800" wrap="square" tIns="50800">
            <a:spAutoFit/>
          </a:bodyPr>
          <a:lstStyle/>
          <a:p>
            <a:pPr indent="0" lvl="0" marL="0" marR="0" rtl="0" algn="l">
              <a:lnSpc>
                <a:spcPct val="106896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900"/>
              <a:buFont typeface="Helvetica Neue"/>
              <a:buNone/>
            </a:pPr>
            <a:r>
              <a:rPr b="0" i="0" lang="en-US" sz="29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стикеры можно менять в зависимости от смысла копирайта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81" name="Google Shape;481;p37" title="sharon-waldron-hHTHx6K5AKM-unsplash.jpg"/>
          <p:cNvPicPr preferRelativeResize="0"/>
          <p:nvPr/>
        </p:nvPicPr>
        <p:blipFill rotWithShape="1">
          <a:blip r:embed="rId3">
            <a:alphaModFix/>
          </a:blip>
          <a:srcRect b="8575" l="0" r="0" t="8575"/>
          <a:stretch/>
        </p:blipFill>
        <p:spPr>
          <a:xfrm>
            <a:off x="-1" y="-29719"/>
            <a:ext cx="24498171" cy="13775439"/>
          </a:xfrm>
          <a:prstGeom prst="rect">
            <a:avLst/>
          </a:prstGeom>
          <a:noFill/>
          <a:ln>
            <a:noFill/>
          </a:ln>
        </p:spPr>
      </p:pic>
      <p:sp>
        <p:nvSpPr>
          <p:cNvPr id="482" name="Google Shape;482;p37"/>
          <p:cNvSpPr txBox="1"/>
          <p:nvPr>
            <p:ph idx="1" type="body"/>
          </p:nvPr>
        </p:nvSpPr>
        <p:spPr>
          <a:xfrm>
            <a:off x="1328550" y="4903200"/>
            <a:ext cx="21726900" cy="3909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rtl="0" algn="ctr">
              <a:lnSpc>
                <a:spcPct val="775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0"/>
              <a:buFont typeface="Helvetica Neue"/>
              <a:buNone/>
            </a:pPr>
            <a:r>
              <a:rPr lang="en-US">
                <a:solidFill>
                  <a:schemeClr val="lt1"/>
                </a:solidFill>
              </a:rPr>
              <a:t>99.9999999% отказоустойчивости</a:t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483" name="Google Shape;483;p37"/>
          <p:cNvSpPr txBox="1"/>
          <p:nvPr/>
        </p:nvSpPr>
        <p:spPr>
          <a:xfrm>
            <a:off x="4509988" y="8812800"/>
            <a:ext cx="15478200" cy="918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300"/>
              <a:buFont typeface="Arial"/>
              <a:buNone/>
            </a:pPr>
            <a:r>
              <a:rPr b="1" lang="en-US" sz="5300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Девять девяток надёжности: это не миф!</a:t>
            </a:r>
            <a:endParaRPr b="0" i="0" sz="14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87" name="Shape 4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8" name="Google Shape;488;p38"/>
          <p:cNvSpPr txBox="1"/>
          <p:nvPr>
            <p:ph idx="12" type="sldNum"/>
          </p:nvPr>
        </p:nvSpPr>
        <p:spPr>
          <a:xfrm>
            <a:off x="22915225" y="699700"/>
            <a:ext cx="833700" cy="410400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</a:pPr>
            <a:fld id="{00000000-1234-1234-1234-123412341234}" type="slidenum">
              <a:rPr lang="en-US">
                <a:solidFill>
                  <a:srgbClr val="000000"/>
                </a:solidFill>
              </a:rPr>
              <a:t>‹#›</a:t>
            </a:fld>
            <a:endParaRPr/>
          </a:p>
        </p:txBody>
      </p:sp>
      <p:sp>
        <p:nvSpPr>
          <p:cNvPr id="489" name="Google Shape;489;p38"/>
          <p:cNvSpPr txBox="1"/>
          <p:nvPr/>
        </p:nvSpPr>
        <p:spPr>
          <a:xfrm>
            <a:off x="-66404" y="14148505"/>
            <a:ext cx="5598000" cy="1503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50800" lIns="50800" spcFirstLastPara="1" rIns="50800" wrap="square" tIns="50800">
            <a:spAutoFit/>
          </a:bodyPr>
          <a:lstStyle/>
          <a:p>
            <a:pPr indent="0" lvl="0" marL="0" marR="0" rtl="0" algn="l">
              <a:lnSpc>
                <a:spcPct val="106896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900"/>
              <a:buFont typeface="Helvetica Neue"/>
              <a:buNone/>
            </a:pPr>
            <a:r>
              <a:rPr b="0" i="0" lang="en-US" sz="29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стикеры можно менять в зависимости от смысла копирайта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90" name="Google Shape;490;p38" title="sharon-waldron-hHTHx6K5AKM-unsplash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814938" y="2819400"/>
            <a:ext cx="16279373" cy="11048999"/>
          </a:xfrm>
          <a:prstGeom prst="rect">
            <a:avLst/>
          </a:prstGeom>
          <a:noFill/>
          <a:ln>
            <a:noFill/>
          </a:ln>
        </p:spPr>
      </p:pic>
      <p:sp>
        <p:nvSpPr>
          <p:cNvPr id="491" name="Google Shape;491;p38"/>
          <p:cNvSpPr txBox="1"/>
          <p:nvPr>
            <p:ph idx="1" type="body"/>
          </p:nvPr>
        </p:nvSpPr>
        <p:spPr>
          <a:xfrm>
            <a:off x="522300" y="1776800"/>
            <a:ext cx="22604400" cy="1332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775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0"/>
              <a:buFont typeface="Helvetica Neue"/>
              <a:buNone/>
            </a:pPr>
            <a:r>
              <a:rPr lang="en-US" sz="10400">
                <a:solidFill>
                  <a:srgbClr val="151515"/>
                </a:solidFill>
              </a:rPr>
              <a:t>99.9999999% отказоустойчивости</a:t>
            </a:r>
            <a:endParaRPr sz="10400">
              <a:solidFill>
                <a:srgbClr val="151515"/>
              </a:solidFill>
            </a:endParaRPr>
          </a:p>
        </p:txBody>
      </p:sp>
      <p:sp>
        <p:nvSpPr>
          <p:cNvPr id="492" name="Google Shape;492;p38"/>
          <p:cNvSpPr txBox="1"/>
          <p:nvPr/>
        </p:nvSpPr>
        <p:spPr>
          <a:xfrm>
            <a:off x="911550" y="3762375"/>
            <a:ext cx="22062900" cy="8850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5651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51515"/>
              </a:buClr>
              <a:buSzPts val="5300"/>
              <a:buFont typeface="Helvetica Neue"/>
              <a:buAutoNum type="arabicPeriod"/>
            </a:pPr>
            <a:r>
              <a:rPr b="1" lang="en-US" sz="5300">
                <a:solidFill>
                  <a:srgbClr val="151515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Множественная репликация </a:t>
            </a:r>
            <a:br>
              <a:rPr b="1" lang="en-US" sz="5300">
                <a:solidFill>
                  <a:srgbClr val="151515"/>
                </a:solidFill>
                <a:latin typeface="Helvetica Neue"/>
                <a:ea typeface="Helvetica Neue"/>
                <a:cs typeface="Helvetica Neue"/>
                <a:sym typeface="Helvetica Neue"/>
              </a:rPr>
            </a:br>
            <a:r>
              <a:rPr b="1" lang="en-US" sz="5300">
                <a:solidFill>
                  <a:srgbClr val="151515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данных в Cassandra (N+2)</a:t>
            </a:r>
            <a:endParaRPr b="1" sz="5300">
              <a:solidFill>
                <a:srgbClr val="151515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-565150" lvl="0" marL="457200" rtl="0" algn="l">
              <a:lnSpc>
                <a:spcPct val="115000"/>
              </a:lnSpc>
              <a:spcBef>
                <a:spcPts val="2500"/>
              </a:spcBef>
              <a:spcAft>
                <a:spcPts val="0"/>
              </a:spcAft>
              <a:buClr>
                <a:srgbClr val="151515"/>
              </a:buClr>
              <a:buSzPts val="5300"/>
              <a:buFont typeface="Helvetica Neue"/>
              <a:buAutoNum type="arabicPeriod"/>
            </a:pPr>
            <a:r>
              <a:rPr b="1" lang="en-US" sz="5300">
                <a:solidFill>
                  <a:srgbClr val="151515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Распределённое хранение файлов в IPFS</a:t>
            </a:r>
            <a:endParaRPr b="1" sz="5300">
              <a:solidFill>
                <a:srgbClr val="151515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-565150" lvl="0" marL="457200" rtl="0" algn="l">
              <a:lnSpc>
                <a:spcPct val="115000"/>
              </a:lnSpc>
              <a:spcBef>
                <a:spcPts val="2500"/>
              </a:spcBef>
              <a:spcAft>
                <a:spcPts val="0"/>
              </a:spcAft>
              <a:buClr>
                <a:srgbClr val="151515"/>
              </a:buClr>
              <a:buSzPts val="5300"/>
              <a:buFont typeface="Helvetica Neue"/>
              <a:buAutoNum type="arabicPeriod"/>
            </a:pPr>
            <a:r>
              <a:rPr b="1" lang="en-US" sz="5300">
                <a:solidFill>
                  <a:srgbClr val="151515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Самовосстановление сервисов </a:t>
            </a:r>
            <a:br>
              <a:rPr b="1" lang="en-US" sz="5300">
                <a:solidFill>
                  <a:srgbClr val="151515"/>
                </a:solidFill>
                <a:latin typeface="Helvetica Neue"/>
                <a:ea typeface="Helvetica Neue"/>
                <a:cs typeface="Helvetica Neue"/>
                <a:sym typeface="Helvetica Neue"/>
              </a:rPr>
            </a:br>
            <a:r>
              <a:rPr b="1" lang="en-US" sz="5300">
                <a:solidFill>
                  <a:srgbClr val="151515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через Elixir OTP супервизоры</a:t>
            </a:r>
            <a:endParaRPr b="1" sz="5300">
              <a:solidFill>
                <a:srgbClr val="151515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-565150" lvl="0" marL="457200" rtl="0" algn="l">
              <a:lnSpc>
                <a:spcPct val="115000"/>
              </a:lnSpc>
              <a:spcBef>
                <a:spcPts val="2500"/>
              </a:spcBef>
              <a:spcAft>
                <a:spcPts val="0"/>
              </a:spcAft>
              <a:buClr>
                <a:srgbClr val="151515"/>
              </a:buClr>
              <a:buSzPts val="5300"/>
              <a:buFont typeface="Helvetica Neue"/>
              <a:buAutoNum type="arabicPeriod"/>
            </a:pPr>
            <a:r>
              <a:rPr b="1" lang="en-US" sz="5300">
                <a:solidFill>
                  <a:srgbClr val="151515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Фиксация операций </a:t>
            </a:r>
            <a:br>
              <a:rPr b="1" lang="en-US" sz="5300">
                <a:solidFill>
                  <a:srgbClr val="151515"/>
                </a:solidFill>
                <a:latin typeface="Helvetica Neue"/>
                <a:ea typeface="Helvetica Neue"/>
                <a:cs typeface="Helvetica Neue"/>
                <a:sym typeface="Helvetica Neue"/>
              </a:rPr>
            </a:br>
            <a:r>
              <a:rPr b="1" lang="en-US" sz="5300">
                <a:solidFill>
                  <a:srgbClr val="151515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в неизменяемом блокчейн-журнале</a:t>
            </a:r>
            <a:endParaRPr b="1" sz="5300">
              <a:solidFill>
                <a:srgbClr val="151515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-565150" lvl="0" marL="457200" rtl="0" algn="l">
              <a:lnSpc>
                <a:spcPct val="115000"/>
              </a:lnSpc>
              <a:spcBef>
                <a:spcPts val="2500"/>
              </a:spcBef>
              <a:spcAft>
                <a:spcPts val="2500"/>
              </a:spcAft>
              <a:buClr>
                <a:srgbClr val="151515"/>
              </a:buClr>
              <a:buSzPts val="5300"/>
              <a:buFont typeface="Helvetica Neue"/>
              <a:buAutoNum type="arabicPeriod"/>
            </a:pPr>
            <a:r>
              <a:rPr b="1" lang="en-US" sz="5300">
                <a:solidFill>
                  <a:srgbClr val="151515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Асинхронное восстановление данных после сбоев</a:t>
            </a:r>
            <a:endParaRPr b="1" sz="5300">
              <a:solidFill>
                <a:srgbClr val="151515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96" name="Shape 4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7" name="Google Shape;497;p39"/>
          <p:cNvSpPr txBox="1"/>
          <p:nvPr>
            <p:ph idx="12" type="sldNum"/>
          </p:nvPr>
        </p:nvSpPr>
        <p:spPr>
          <a:xfrm>
            <a:off x="22915225" y="699700"/>
            <a:ext cx="833700" cy="410400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</a:pPr>
            <a:fld id="{00000000-1234-1234-1234-123412341234}" type="slidenum">
              <a:rPr lang="en-US">
                <a:solidFill>
                  <a:srgbClr val="000000"/>
                </a:solidFill>
              </a:rPr>
              <a:t>‹#›</a:t>
            </a:fld>
            <a:endParaRPr/>
          </a:p>
        </p:txBody>
      </p:sp>
      <p:sp>
        <p:nvSpPr>
          <p:cNvPr id="498" name="Google Shape;498;p39"/>
          <p:cNvSpPr txBox="1"/>
          <p:nvPr>
            <p:ph idx="1" type="body"/>
          </p:nvPr>
        </p:nvSpPr>
        <p:spPr>
          <a:xfrm>
            <a:off x="1843612" y="5431455"/>
            <a:ext cx="20696700" cy="1739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rtl="0" algn="ctr">
              <a:lnSpc>
                <a:spcPct val="8230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0"/>
              <a:buFont typeface="Helvetica Neue"/>
              <a:buNone/>
            </a:pPr>
            <a:r>
              <a:rPr lang="en-US"/>
              <a:t>Ну вроде бы и балдеж</a:t>
            </a:r>
            <a:endParaRPr/>
          </a:p>
        </p:txBody>
      </p:sp>
      <p:pic>
        <p:nvPicPr>
          <p:cNvPr id="499" name="Google Shape;499;p3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 rot="2407738">
            <a:off x="15760534" y="5665413"/>
            <a:ext cx="5425000" cy="542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00" name="Google Shape;500;p3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672450" y="449701"/>
            <a:ext cx="664411" cy="92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01" name="Google Shape;501;p39" title="3cd274bb69b2b7798038c256df0f5177.jpg"/>
          <p:cNvPicPr preferRelativeResize="0"/>
          <p:nvPr/>
        </p:nvPicPr>
        <p:blipFill rotWithShape="1">
          <a:blip r:embed="rId5">
            <a:alphaModFix/>
          </a:blip>
          <a:srcRect b="13471" l="11277" r="6351" t="7888"/>
          <a:stretch/>
        </p:blipFill>
        <p:spPr>
          <a:xfrm>
            <a:off x="8436725" y="8708975"/>
            <a:ext cx="7510526" cy="50070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05" name="Shape 5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6" name="Google Shape;506;p40"/>
          <p:cNvSpPr txBox="1"/>
          <p:nvPr>
            <p:ph idx="12" type="sldNum"/>
          </p:nvPr>
        </p:nvSpPr>
        <p:spPr>
          <a:xfrm>
            <a:off x="22915225" y="699700"/>
            <a:ext cx="833700" cy="410400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</a:pPr>
            <a:fld id="{00000000-1234-1234-1234-123412341234}" type="slidenum">
              <a:rPr lang="en-US">
                <a:solidFill>
                  <a:srgbClr val="000000"/>
                </a:solidFill>
              </a:rPr>
              <a:t>‹#›</a:t>
            </a:fld>
            <a:endParaRPr/>
          </a:p>
        </p:txBody>
      </p:sp>
      <p:sp>
        <p:nvSpPr>
          <p:cNvPr id="507" name="Google Shape;507;p40"/>
          <p:cNvSpPr txBox="1"/>
          <p:nvPr>
            <p:ph idx="1" type="body"/>
          </p:nvPr>
        </p:nvSpPr>
        <p:spPr>
          <a:xfrm>
            <a:off x="1843612" y="5431455"/>
            <a:ext cx="20696700" cy="1739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rtl="0" algn="ctr">
              <a:lnSpc>
                <a:spcPct val="8230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0"/>
              <a:buFont typeface="Helvetica Neue"/>
              <a:buNone/>
            </a:pPr>
            <a:r>
              <a:rPr lang="en-US"/>
              <a:t>Ну вроде бы и балдеж</a:t>
            </a:r>
            <a:endParaRPr/>
          </a:p>
        </p:txBody>
      </p:sp>
      <p:pic>
        <p:nvPicPr>
          <p:cNvPr id="508" name="Google Shape;508;p4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917687" y="5600763"/>
            <a:ext cx="20189875" cy="1400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509" name="Google Shape;509;p4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672450" y="449701"/>
            <a:ext cx="664411" cy="92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10" name="Google Shape;510;p40"/>
          <p:cNvPicPr preferRelativeResize="0"/>
          <p:nvPr/>
        </p:nvPicPr>
        <p:blipFill>
          <a:blip r:embed="rId5">
            <a:alphaModFix amt="70000"/>
          </a:blip>
          <a:stretch>
            <a:fillRect/>
          </a:stretch>
        </p:blipFill>
        <p:spPr>
          <a:xfrm>
            <a:off x="-275775" y="-5520525"/>
            <a:ext cx="24935550" cy="20969300"/>
          </a:xfrm>
          <a:prstGeom prst="rect">
            <a:avLst/>
          </a:prstGeom>
          <a:noFill/>
          <a:ln>
            <a:noFill/>
          </a:ln>
        </p:spPr>
      </p:pic>
      <p:sp>
        <p:nvSpPr>
          <p:cNvPr id="511" name="Google Shape;511;p40"/>
          <p:cNvSpPr txBox="1"/>
          <p:nvPr/>
        </p:nvSpPr>
        <p:spPr>
          <a:xfrm>
            <a:off x="4864950" y="5307150"/>
            <a:ext cx="14654100" cy="2339700"/>
          </a:xfrm>
          <a:prstGeom prst="rect">
            <a:avLst/>
          </a:prstGeom>
          <a:noFill/>
          <a:ln>
            <a:noFill/>
          </a:ln>
          <a:effectLst>
            <a:outerShdw blurRad="428625" rotWithShape="0" algn="bl" dir="12480000" dist="152400">
              <a:srgbClr val="000000"/>
            </a:outerShdw>
          </a:effectLst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4000">
                <a:solidFill>
                  <a:schemeClr val="accent5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Это не балдеж !</a:t>
            </a:r>
            <a:endParaRPr b="1" sz="14000">
              <a:solidFill>
                <a:schemeClr val="accent5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id="512" name="Google Shape;512;p40" title="giphy.gif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8436725" y="8708975"/>
            <a:ext cx="7510537" cy="50070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16" name="Shape 5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7" name="Google Shape;517;p41"/>
          <p:cNvSpPr txBox="1"/>
          <p:nvPr>
            <p:ph idx="12" type="sldNum"/>
          </p:nvPr>
        </p:nvSpPr>
        <p:spPr>
          <a:xfrm>
            <a:off x="22750104" y="699700"/>
            <a:ext cx="866100" cy="410400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</a:pPr>
            <a:fld id="{00000000-1234-1234-1234-123412341234}" type="slidenum">
              <a:rPr lang="en-US">
                <a:solidFill>
                  <a:srgbClr val="000000"/>
                </a:solidFill>
              </a:rPr>
              <a:t>‹#›</a:t>
            </a:fld>
            <a:endParaRPr/>
          </a:p>
        </p:txBody>
      </p:sp>
      <p:sp>
        <p:nvSpPr>
          <p:cNvPr id="518" name="Google Shape;518;p41"/>
          <p:cNvSpPr txBox="1"/>
          <p:nvPr>
            <p:ph idx="1" type="body"/>
          </p:nvPr>
        </p:nvSpPr>
        <p:spPr>
          <a:xfrm>
            <a:off x="597525" y="1626225"/>
            <a:ext cx="14655300" cy="826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300"/>
              <a:buFont typeface="Helvetica Neue"/>
              <a:buNone/>
            </a:pPr>
            <a:r>
              <a:rPr lang="en-US"/>
              <a:t>В чем же проблема?</a:t>
            </a:r>
            <a:endParaRPr/>
          </a:p>
        </p:txBody>
      </p:sp>
      <p:sp>
        <p:nvSpPr>
          <p:cNvPr id="519" name="Google Shape;519;p41"/>
          <p:cNvSpPr txBox="1"/>
          <p:nvPr>
            <p:ph idx="6" type="body"/>
          </p:nvPr>
        </p:nvSpPr>
        <p:spPr>
          <a:xfrm>
            <a:off x="2244925" y="7819887"/>
            <a:ext cx="9743700" cy="12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Helvetica Neue"/>
              <a:buNone/>
            </a:pPr>
            <a:r>
              <a:rPr lang="en-US"/>
              <a:t>МЕДЛЕННО. </a:t>
            </a:r>
            <a:r>
              <a:rPr b="0" lang="en-US">
                <a:solidFill>
                  <a:srgbClr val="151515"/>
                </a:solidFill>
              </a:rPr>
              <a:t>Низкая скорость доступа </a:t>
            </a:r>
            <a:br>
              <a:rPr b="0" lang="en-US">
                <a:solidFill>
                  <a:srgbClr val="151515"/>
                </a:solidFill>
              </a:rPr>
            </a:br>
            <a:r>
              <a:rPr b="0" lang="en-US">
                <a:solidFill>
                  <a:srgbClr val="151515"/>
                </a:solidFill>
              </a:rPr>
              <a:t>к редко запрашиваемым данным  </a:t>
            </a:r>
            <a:endParaRPr b="0"/>
          </a:p>
        </p:txBody>
      </p:sp>
      <p:sp>
        <p:nvSpPr>
          <p:cNvPr id="520" name="Google Shape;520;p41"/>
          <p:cNvSpPr txBox="1"/>
          <p:nvPr>
            <p:ph idx="7" type="body"/>
          </p:nvPr>
        </p:nvSpPr>
        <p:spPr>
          <a:xfrm>
            <a:off x="2244925" y="6083769"/>
            <a:ext cx="9743700" cy="12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Helvetica Neue"/>
              <a:buNone/>
            </a:pPr>
            <a:r>
              <a:rPr lang="en-US"/>
              <a:t>ТРЕБОВАТЕЛЬНО. </a:t>
            </a:r>
            <a:r>
              <a:rPr b="0" lang="en-US">
                <a:solidFill>
                  <a:srgbClr val="151515"/>
                </a:solidFill>
              </a:rPr>
              <a:t>Высокие требования </a:t>
            </a:r>
            <a:br>
              <a:rPr b="0" lang="en-US">
                <a:solidFill>
                  <a:srgbClr val="151515"/>
                </a:solidFill>
              </a:rPr>
            </a:br>
            <a:r>
              <a:rPr b="0" lang="en-US">
                <a:solidFill>
                  <a:srgbClr val="151515"/>
                </a:solidFill>
              </a:rPr>
              <a:t>к пропускной способности сети</a:t>
            </a:r>
            <a:endParaRPr b="0">
              <a:solidFill>
                <a:srgbClr val="151515"/>
              </a:solidFill>
            </a:endParaRPr>
          </a:p>
        </p:txBody>
      </p:sp>
      <p:sp>
        <p:nvSpPr>
          <p:cNvPr id="521" name="Google Shape;521;p41"/>
          <p:cNvSpPr txBox="1"/>
          <p:nvPr>
            <p:ph idx="9" type="body"/>
          </p:nvPr>
        </p:nvSpPr>
        <p:spPr>
          <a:xfrm>
            <a:off x="2244925" y="9556005"/>
            <a:ext cx="9743700" cy="12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Helvetica Neue"/>
              <a:buNone/>
            </a:pPr>
            <a:r>
              <a:rPr lang="en-US"/>
              <a:t>РИСКОВАННО. </a:t>
            </a:r>
            <a:r>
              <a:rPr b="0" lang="en-US">
                <a:solidFill>
                  <a:srgbClr val="151515"/>
                </a:solidFill>
              </a:rPr>
              <a:t>Риск потери данных </a:t>
            </a:r>
            <a:br>
              <a:rPr b="0" lang="en-US">
                <a:solidFill>
                  <a:srgbClr val="151515"/>
                </a:solidFill>
              </a:rPr>
            </a:br>
            <a:r>
              <a:rPr b="0" lang="en-US">
                <a:solidFill>
                  <a:srgbClr val="151515"/>
                </a:solidFill>
              </a:rPr>
              <a:t>без принудительного пиннинга</a:t>
            </a:r>
            <a:endParaRPr/>
          </a:p>
        </p:txBody>
      </p:sp>
      <p:sp>
        <p:nvSpPr>
          <p:cNvPr id="522" name="Google Shape;522;p41"/>
          <p:cNvSpPr txBox="1"/>
          <p:nvPr/>
        </p:nvSpPr>
        <p:spPr>
          <a:xfrm>
            <a:off x="48423" y="14199305"/>
            <a:ext cx="6620100" cy="1503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50800" lIns="50800" spcFirstLastPara="1" rIns="50800" wrap="square" tIns="50800">
            <a:spAutoFit/>
          </a:bodyPr>
          <a:lstStyle/>
          <a:p>
            <a:pPr indent="0" lvl="0" marL="0" marR="0" rtl="0" algn="l">
              <a:lnSpc>
                <a:spcPct val="106896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900"/>
              <a:buFont typeface="Helvetica Neue"/>
              <a:buNone/>
            </a:pPr>
            <a:r>
              <a:rPr b="0" i="0" lang="en-US" sz="2900" u="none" cap="none" strike="noStrik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Композицию из инструментов графики можно менять в зависимости от контекста слайда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23" name="Google Shape;523;p4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39949" y="7341551"/>
            <a:ext cx="1790700" cy="1952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24" name="Google Shape;524;p4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39949" y="9390894"/>
            <a:ext cx="1790700" cy="1695450"/>
          </a:xfrm>
          <a:prstGeom prst="rect">
            <a:avLst/>
          </a:prstGeom>
          <a:noFill/>
          <a:ln>
            <a:noFill/>
          </a:ln>
        </p:spPr>
      </p:pic>
      <p:pic>
        <p:nvPicPr>
          <p:cNvPr id="525" name="Google Shape;525;p4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25674" y="5825607"/>
            <a:ext cx="1619250" cy="1419225"/>
          </a:xfrm>
          <a:prstGeom prst="rect">
            <a:avLst/>
          </a:prstGeom>
          <a:noFill/>
          <a:ln>
            <a:noFill/>
          </a:ln>
        </p:spPr>
      </p:pic>
      <p:sp>
        <p:nvSpPr>
          <p:cNvPr id="526" name="Google Shape;526;p41"/>
          <p:cNvSpPr txBox="1"/>
          <p:nvPr>
            <p:ph idx="6" type="body"/>
          </p:nvPr>
        </p:nvSpPr>
        <p:spPr>
          <a:xfrm>
            <a:off x="14454275" y="4275700"/>
            <a:ext cx="9162000" cy="12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Helvetica Neue"/>
              <a:buNone/>
            </a:pPr>
            <a:r>
              <a:rPr lang="en-US"/>
              <a:t>СЛОЖНО. </a:t>
            </a:r>
            <a:r>
              <a:rPr b="0" lang="en-US">
                <a:solidFill>
                  <a:srgbClr val="151515"/>
                </a:solidFill>
              </a:rPr>
              <a:t>Сложная система доказательств </a:t>
            </a:r>
            <a:r>
              <a:rPr lang="en-US">
                <a:solidFill>
                  <a:srgbClr val="151515"/>
                </a:solidFill>
              </a:rPr>
              <a:t> </a:t>
            </a:r>
            <a:endParaRPr/>
          </a:p>
        </p:txBody>
      </p:sp>
      <p:sp>
        <p:nvSpPr>
          <p:cNvPr id="527" name="Google Shape;527;p41"/>
          <p:cNvSpPr txBox="1"/>
          <p:nvPr>
            <p:ph idx="7" type="body"/>
          </p:nvPr>
        </p:nvSpPr>
        <p:spPr>
          <a:xfrm>
            <a:off x="14454275" y="9384175"/>
            <a:ext cx="9162000" cy="12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Helvetica Neue"/>
              <a:buNone/>
            </a:pPr>
            <a:r>
              <a:rPr lang="en-US"/>
              <a:t>ЗАВИСИМО. </a:t>
            </a:r>
            <a:r>
              <a:rPr b="0" lang="en-US">
                <a:solidFill>
                  <a:srgbClr val="151515"/>
                </a:solidFill>
              </a:rPr>
              <a:t>Зависимость </a:t>
            </a:r>
            <a:br>
              <a:rPr b="0" lang="en-US">
                <a:solidFill>
                  <a:srgbClr val="151515"/>
                </a:solidFill>
              </a:rPr>
            </a:br>
            <a:r>
              <a:rPr b="0" lang="en-US">
                <a:solidFill>
                  <a:srgbClr val="151515"/>
                </a:solidFill>
              </a:rPr>
              <a:t>от волатильности токена</a:t>
            </a:r>
            <a:endParaRPr b="0"/>
          </a:p>
        </p:txBody>
      </p:sp>
      <p:sp>
        <p:nvSpPr>
          <p:cNvPr id="528" name="Google Shape;528;p41"/>
          <p:cNvSpPr txBox="1"/>
          <p:nvPr>
            <p:ph idx="9" type="body"/>
          </p:nvPr>
        </p:nvSpPr>
        <p:spPr>
          <a:xfrm>
            <a:off x="14454275" y="6165950"/>
            <a:ext cx="9162000" cy="12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Helvetica Neue"/>
              <a:buNone/>
            </a:pPr>
            <a:r>
              <a:rPr lang="en-US"/>
              <a:t>ТРЕБОВАТЕЛЬНО. </a:t>
            </a:r>
            <a:r>
              <a:rPr b="0" lang="en-US">
                <a:solidFill>
                  <a:srgbClr val="151515"/>
                </a:solidFill>
              </a:rPr>
              <a:t>Высокие </a:t>
            </a:r>
            <a:br>
              <a:rPr b="0" lang="en-US">
                <a:solidFill>
                  <a:srgbClr val="151515"/>
                </a:solidFill>
              </a:rPr>
            </a:br>
            <a:r>
              <a:rPr b="0" lang="en-US">
                <a:solidFill>
                  <a:srgbClr val="151515"/>
                </a:solidFill>
              </a:rPr>
              <a:t>требования к инфраструктуре  </a:t>
            </a:r>
            <a:endParaRPr/>
          </a:p>
        </p:txBody>
      </p:sp>
      <p:pic>
        <p:nvPicPr>
          <p:cNvPr id="529" name="Google Shape;529;p4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2326100" y="4005375"/>
            <a:ext cx="1790700" cy="2051591"/>
          </a:xfrm>
          <a:prstGeom prst="rect">
            <a:avLst/>
          </a:prstGeom>
          <a:noFill/>
          <a:ln>
            <a:noFill/>
          </a:ln>
        </p:spPr>
      </p:pic>
      <p:pic>
        <p:nvPicPr>
          <p:cNvPr id="530" name="Google Shape;530;p4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2326100" y="9319198"/>
            <a:ext cx="1790700" cy="1781381"/>
          </a:xfrm>
          <a:prstGeom prst="rect">
            <a:avLst/>
          </a:prstGeom>
          <a:noFill/>
          <a:ln>
            <a:noFill/>
          </a:ln>
        </p:spPr>
      </p:pic>
      <p:pic>
        <p:nvPicPr>
          <p:cNvPr id="531" name="Google Shape;531;p4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2411825" y="6053531"/>
            <a:ext cx="1619250" cy="1491156"/>
          </a:xfrm>
          <a:prstGeom prst="rect">
            <a:avLst/>
          </a:prstGeom>
          <a:noFill/>
          <a:ln>
            <a:noFill/>
          </a:ln>
        </p:spPr>
      </p:pic>
      <p:sp>
        <p:nvSpPr>
          <p:cNvPr id="532" name="Google Shape;532;p41"/>
          <p:cNvSpPr txBox="1"/>
          <p:nvPr/>
        </p:nvSpPr>
        <p:spPr>
          <a:xfrm>
            <a:off x="565325" y="3042900"/>
            <a:ext cx="7372200" cy="738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600">
                <a:latin typeface="Helvetica Neue"/>
                <a:ea typeface="Helvetica Neue"/>
                <a:cs typeface="Helvetica Neue"/>
                <a:sym typeface="Helvetica Neue"/>
              </a:rPr>
              <a:t>ПРОБЛЕМЫ IPFS</a:t>
            </a:r>
            <a:endParaRPr b="1" sz="3600"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533" name="Google Shape;533;p41"/>
          <p:cNvSpPr txBox="1"/>
          <p:nvPr/>
        </p:nvSpPr>
        <p:spPr>
          <a:xfrm>
            <a:off x="12368975" y="3042900"/>
            <a:ext cx="6857400" cy="738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600">
                <a:latin typeface="Helvetica Neue"/>
                <a:ea typeface="Helvetica Neue"/>
                <a:cs typeface="Helvetica Neue"/>
                <a:sym typeface="Helvetica Neue"/>
              </a:rPr>
              <a:t>ОГРАНИЧЕНИЯ FILECOIN</a:t>
            </a:r>
            <a:endParaRPr b="1" sz="3600"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534" name="Google Shape;534;p41"/>
          <p:cNvSpPr txBox="1"/>
          <p:nvPr>
            <p:ph idx="9" type="body"/>
          </p:nvPr>
        </p:nvSpPr>
        <p:spPr>
          <a:xfrm>
            <a:off x="14454275" y="11274424"/>
            <a:ext cx="9162000" cy="12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Helvetica Neue"/>
              <a:buNone/>
            </a:pPr>
            <a:r>
              <a:rPr lang="en-US"/>
              <a:t>ПРОБЛЕМНО. </a:t>
            </a:r>
            <a:r>
              <a:rPr b="0" lang="en-US">
                <a:solidFill>
                  <a:srgbClr val="151515"/>
                </a:solidFill>
              </a:rPr>
              <a:t>Проблемы восстановления данных</a:t>
            </a:r>
            <a:endParaRPr/>
          </a:p>
        </p:txBody>
      </p:sp>
      <p:pic>
        <p:nvPicPr>
          <p:cNvPr id="535" name="Google Shape;535;p4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2326100" y="11097144"/>
            <a:ext cx="1790700" cy="1781381"/>
          </a:xfrm>
          <a:prstGeom prst="rect">
            <a:avLst/>
          </a:prstGeom>
          <a:noFill/>
          <a:ln>
            <a:noFill/>
          </a:ln>
        </p:spPr>
      </p:pic>
      <p:sp>
        <p:nvSpPr>
          <p:cNvPr id="536" name="Google Shape;536;p41"/>
          <p:cNvSpPr txBox="1"/>
          <p:nvPr>
            <p:ph idx="9" type="body"/>
          </p:nvPr>
        </p:nvSpPr>
        <p:spPr>
          <a:xfrm>
            <a:off x="14454275" y="8056196"/>
            <a:ext cx="9162000" cy="646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Helvetica Neue"/>
              <a:buNone/>
            </a:pPr>
            <a:r>
              <a:rPr lang="en-US"/>
              <a:t>МЕДЛЕННО. </a:t>
            </a:r>
            <a:r>
              <a:rPr b="0" lang="en-US">
                <a:solidFill>
                  <a:srgbClr val="151515"/>
                </a:solidFill>
              </a:rPr>
              <a:t>Долгий процесс поиска</a:t>
            </a:r>
            <a:endParaRPr/>
          </a:p>
        </p:txBody>
      </p:sp>
      <p:pic>
        <p:nvPicPr>
          <p:cNvPr id="537" name="Google Shape;537;p4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2326100" y="7541252"/>
            <a:ext cx="1790700" cy="1781381"/>
          </a:xfrm>
          <a:prstGeom prst="rect">
            <a:avLst/>
          </a:prstGeom>
          <a:noFill/>
          <a:ln>
            <a:noFill/>
          </a:ln>
        </p:spPr>
      </p:pic>
      <p:sp>
        <p:nvSpPr>
          <p:cNvPr id="538" name="Google Shape;538;p41"/>
          <p:cNvSpPr txBox="1"/>
          <p:nvPr>
            <p:ph idx="9" type="body"/>
          </p:nvPr>
        </p:nvSpPr>
        <p:spPr>
          <a:xfrm>
            <a:off x="2244925" y="4347650"/>
            <a:ext cx="9743700" cy="12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Helvetica Neue"/>
              <a:buNone/>
            </a:pPr>
            <a:r>
              <a:rPr lang="en-US"/>
              <a:t>СЛОЖНО. </a:t>
            </a:r>
            <a:r>
              <a:rPr b="0" lang="en-US">
                <a:solidFill>
                  <a:srgbClr val="151515"/>
                </a:solidFill>
              </a:rPr>
              <a:t>Сложность масштабирования для больших объёмов данных</a:t>
            </a:r>
            <a:endParaRPr b="0">
              <a:solidFill>
                <a:srgbClr val="151515"/>
              </a:solidFill>
            </a:endParaRPr>
          </a:p>
        </p:txBody>
      </p:sp>
      <p:pic>
        <p:nvPicPr>
          <p:cNvPr id="539" name="Google Shape;539;p4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39949" y="4033438"/>
            <a:ext cx="1790700" cy="1695450"/>
          </a:xfrm>
          <a:prstGeom prst="rect">
            <a:avLst/>
          </a:prstGeom>
          <a:noFill/>
          <a:ln>
            <a:noFill/>
          </a:ln>
        </p:spPr>
      </p:pic>
      <p:sp>
        <p:nvSpPr>
          <p:cNvPr id="540" name="Google Shape;540;p41"/>
          <p:cNvSpPr txBox="1"/>
          <p:nvPr>
            <p:ph idx="9" type="body"/>
          </p:nvPr>
        </p:nvSpPr>
        <p:spPr>
          <a:xfrm>
            <a:off x="2244925" y="11292124"/>
            <a:ext cx="9743700" cy="12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Helvetica Neue"/>
              <a:buNone/>
            </a:pPr>
            <a:r>
              <a:rPr lang="en-US"/>
              <a:t>ОГРАНИЧЕННО. </a:t>
            </a:r>
            <a:r>
              <a:rPr b="0" lang="en-US">
                <a:solidFill>
                  <a:srgbClr val="151515"/>
                </a:solidFill>
              </a:rPr>
              <a:t>Ограниченная эффективность для частых обновлений</a:t>
            </a:r>
            <a:endParaRPr b="0">
              <a:solidFill>
                <a:srgbClr val="151515"/>
              </a:solidFill>
            </a:endParaRPr>
          </a:p>
        </p:txBody>
      </p:sp>
      <p:pic>
        <p:nvPicPr>
          <p:cNvPr id="541" name="Google Shape;541;p4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39949" y="11183063"/>
            <a:ext cx="1790700" cy="1695450"/>
          </a:xfrm>
          <a:prstGeom prst="rect">
            <a:avLst/>
          </a:prstGeom>
          <a:noFill/>
          <a:ln>
            <a:noFill/>
          </a:ln>
        </p:spPr>
      </p:pic>
      <p:pic>
        <p:nvPicPr>
          <p:cNvPr id="542" name="Google Shape;542;p41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5672450" y="449701"/>
            <a:ext cx="664411" cy="92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46" name="Shape 5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7" name="Google Shape;547;p42"/>
          <p:cNvSpPr txBox="1"/>
          <p:nvPr>
            <p:ph idx="12" type="sldNum"/>
          </p:nvPr>
        </p:nvSpPr>
        <p:spPr>
          <a:xfrm>
            <a:off x="22915225" y="699700"/>
            <a:ext cx="833700" cy="410400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</a:pPr>
            <a:fld id="{00000000-1234-1234-1234-123412341234}" type="slidenum">
              <a:rPr lang="en-US">
                <a:solidFill>
                  <a:srgbClr val="000000"/>
                </a:solidFill>
              </a:rPr>
              <a:t>‹#›</a:t>
            </a:fld>
            <a:endParaRPr/>
          </a:p>
        </p:txBody>
      </p:sp>
      <p:sp>
        <p:nvSpPr>
          <p:cNvPr id="548" name="Google Shape;548;p42"/>
          <p:cNvSpPr txBox="1"/>
          <p:nvPr>
            <p:ph idx="1" type="body"/>
          </p:nvPr>
        </p:nvSpPr>
        <p:spPr>
          <a:xfrm>
            <a:off x="699125" y="1622350"/>
            <a:ext cx="21831300" cy="1893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300"/>
              <a:buFont typeface="Helvetica Neue"/>
              <a:buNone/>
            </a:pPr>
            <a:r>
              <a:rPr lang="en-US" sz="6500"/>
              <a:t>Web3-хранилища: </a:t>
            </a:r>
            <a:br>
              <a:rPr lang="en-US" sz="6500"/>
            </a:br>
            <a:r>
              <a:rPr lang="en-US" sz="6500"/>
              <a:t>нерешенные задачи</a:t>
            </a:r>
            <a:endParaRPr sz="6500"/>
          </a:p>
        </p:txBody>
      </p:sp>
      <p:sp>
        <p:nvSpPr>
          <p:cNvPr id="549" name="Google Shape;549;p42"/>
          <p:cNvSpPr txBox="1"/>
          <p:nvPr>
            <p:ph idx="2" type="body"/>
          </p:nvPr>
        </p:nvSpPr>
        <p:spPr>
          <a:xfrm>
            <a:off x="707040" y="6858000"/>
            <a:ext cx="10605000" cy="2862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Helvetica Neue"/>
              <a:buNone/>
            </a:pPr>
            <a:r>
              <a:rPr lang="en-US" sz="6000"/>
              <a:t>Поддержка больших объемов транзакций </a:t>
            </a:r>
            <a:br>
              <a:rPr lang="en-US" sz="6000"/>
            </a:br>
            <a:r>
              <a:rPr lang="en-US" sz="6000"/>
              <a:t>и данных</a:t>
            </a:r>
            <a:endParaRPr sz="6000"/>
          </a:p>
        </p:txBody>
      </p:sp>
      <p:sp>
        <p:nvSpPr>
          <p:cNvPr id="550" name="Google Shape;550;p42"/>
          <p:cNvSpPr txBox="1"/>
          <p:nvPr>
            <p:ph idx="8" type="body"/>
          </p:nvPr>
        </p:nvSpPr>
        <p:spPr>
          <a:xfrm>
            <a:off x="699124" y="5663350"/>
            <a:ext cx="11721900" cy="1015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SzPts val="3600"/>
              <a:buNone/>
            </a:pPr>
            <a:r>
              <a:rPr lang="en-US" sz="6000"/>
              <a:t>Масштабируемость</a:t>
            </a:r>
            <a:endParaRPr sz="6000"/>
          </a:p>
        </p:txBody>
      </p:sp>
      <p:pic>
        <p:nvPicPr>
          <p:cNvPr id="551" name="Google Shape;551;p4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672450" y="449701"/>
            <a:ext cx="664411" cy="92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52" name="Google Shape;552;p42" title="6d28afdca2f4aa9fcd8ec471fe9a6615.gif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0399477" y="1613800"/>
            <a:ext cx="13984523" cy="10488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53" name="Google Shape;553;p4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316060" y="8826860"/>
            <a:ext cx="8448125" cy="300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57" name="Shape 5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8" name="Google Shape;558;p43"/>
          <p:cNvSpPr txBox="1"/>
          <p:nvPr>
            <p:ph idx="12" type="sldNum"/>
          </p:nvPr>
        </p:nvSpPr>
        <p:spPr>
          <a:xfrm>
            <a:off x="22915225" y="699700"/>
            <a:ext cx="833700" cy="410400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</a:pPr>
            <a:fld id="{00000000-1234-1234-1234-123412341234}" type="slidenum">
              <a:rPr lang="en-US">
                <a:solidFill>
                  <a:srgbClr val="000000"/>
                </a:solidFill>
              </a:rPr>
              <a:t>‹#›</a:t>
            </a:fld>
            <a:endParaRPr/>
          </a:p>
        </p:txBody>
      </p:sp>
      <p:sp>
        <p:nvSpPr>
          <p:cNvPr id="559" name="Google Shape;559;p43"/>
          <p:cNvSpPr txBox="1"/>
          <p:nvPr>
            <p:ph idx="1" type="body"/>
          </p:nvPr>
        </p:nvSpPr>
        <p:spPr>
          <a:xfrm>
            <a:off x="699125" y="1622350"/>
            <a:ext cx="21831300" cy="1893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300"/>
              <a:buFont typeface="Helvetica Neue"/>
              <a:buNone/>
            </a:pPr>
            <a:r>
              <a:rPr lang="en-US" sz="6500"/>
              <a:t>Web3-хранилища: </a:t>
            </a:r>
            <a:br>
              <a:rPr lang="en-US" sz="6500"/>
            </a:br>
            <a:r>
              <a:rPr lang="en-US" sz="6500"/>
              <a:t>нерешенные задачи</a:t>
            </a:r>
            <a:endParaRPr sz="6500"/>
          </a:p>
        </p:txBody>
      </p:sp>
      <p:sp>
        <p:nvSpPr>
          <p:cNvPr id="560" name="Google Shape;560;p43"/>
          <p:cNvSpPr txBox="1"/>
          <p:nvPr>
            <p:ph idx="2" type="body"/>
          </p:nvPr>
        </p:nvSpPr>
        <p:spPr>
          <a:xfrm>
            <a:off x="707047" y="7616650"/>
            <a:ext cx="7937700" cy="2862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Helvetica Neue"/>
              <a:buNone/>
            </a:pPr>
            <a:r>
              <a:rPr lang="en-US" sz="6000"/>
              <a:t>Соответствие GDPR и праву на забвение</a:t>
            </a:r>
            <a:endParaRPr sz="6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Helvetica Neue"/>
              <a:buNone/>
            </a:pPr>
            <a:r>
              <a:t/>
            </a:r>
            <a:endParaRPr sz="6000"/>
          </a:p>
        </p:txBody>
      </p:sp>
      <p:sp>
        <p:nvSpPr>
          <p:cNvPr id="561" name="Google Shape;561;p43"/>
          <p:cNvSpPr txBox="1"/>
          <p:nvPr>
            <p:ph idx="8" type="body"/>
          </p:nvPr>
        </p:nvSpPr>
        <p:spPr>
          <a:xfrm>
            <a:off x="699125" y="5591725"/>
            <a:ext cx="7937700" cy="1939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SzPts val="3600"/>
              <a:buNone/>
            </a:pPr>
            <a:r>
              <a:rPr lang="en-US" sz="6000"/>
              <a:t>Регуляторная совместимость</a:t>
            </a:r>
            <a:endParaRPr sz="6000"/>
          </a:p>
        </p:txBody>
      </p:sp>
      <p:pic>
        <p:nvPicPr>
          <p:cNvPr id="562" name="Google Shape;562;p4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672450" y="449701"/>
            <a:ext cx="664411" cy="92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63" name="Google Shape;563;p43" title="unnamed.png"/>
          <p:cNvPicPr preferRelativeResize="0"/>
          <p:nvPr/>
        </p:nvPicPr>
        <p:blipFill rotWithShape="1">
          <a:blip r:embed="rId4">
            <a:alphaModFix/>
          </a:blip>
          <a:srcRect b="0" l="5716" r="6749" t="0"/>
          <a:stretch/>
        </p:blipFill>
        <p:spPr>
          <a:xfrm>
            <a:off x="10802576" y="1762001"/>
            <a:ext cx="13620750" cy="9453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564" name="Google Shape;564;p4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309777" y="8880984"/>
            <a:ext cx="8046094" cy="2862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68" name="Shape 5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9" name="Google Shape;569;p4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2191999" y="0"/>
            <a:ext cx="12211778" cy="13716001"/>
          </a:xfrm>
          <a:prstGeom prst="rect">
            <a:avLst/>
          </a:prstGeom>
          <a:noFill/>
          <a:ln>
            <a:noFill/>
          </a:ln>
        </p:spPr>
      </p:pic>
      <p:sp>
        <p:nvSpPr>
          <p:cNvPr id="570" name="Google Shape;570;p44"/>
          <p:cNvSpPr txBox="1"/>
          <p:nvPr>
            <p:ph idx="12" type="sldNum"/>
          </p:nvPr>
        </p:nvSpPr>
        <p:spPr>
          <a:xfrm>
            <a:off x="22915225" y="699700"/>
            <a:ext cx="833700" cy="410400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</a:pPr>
            <a:fld id="{00000000-1234-1234-1234-123412341234}" type="slidenum">
              <a:rPr lang="en-US">
                <a:solidFill>
                  <a:srgbClr val="000000"/>
                </a:solidFill>
              </a:rPr>
              <a:t>‹#›</a:t>
            </a:fld>
            <a:endParaRPr/>
          </a:p>
        </p:txBody>
      </p:sp>
      <p:sp>
        <p:nvSpPr>
          <p:cNvPr id="571" name="Google Shape;571;p44"/>
          <p:cNvSpPr txBox="1"/>
          <p:nvPr>
            <p:ph idx="1" type="body"/>
          </p:nvPr>
        </p:nvSpPr>
        <p:spPr>
          <a:xfrm>
            <a:off x="699125" y="1622350"/>
            <a:ext cx="21831300" cy="1893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300"/>
              <a:buFont typeface="Helvetica Neue"/>
              <a:buNone/>
            </a:pPr>
            <a:r>
              <a:rPr lang="en-US" sz="6500"/>
              <a:t>Web3-хранилища: </a:t>
            </a:r>
            <a:br>
              <a:rPr lang="en-US" sz="6500"/>
            </a:br>
            <a:r>
              <a:rPr lang="en-US" sz="6500"/>
              <a:t>нерешенные задачи</a:t>
            </a:r>
            <a:endParaRPr sz="6500"/>
          </a:p>
        </p:txBody>
      </p:sp>
      <p:sp>
        <p:nvSpPr>
          <p:cNvPr id="572" name="Google Shape;572;p44"/>
          <p:cNvSpPr txBox="1"/>
          <p:nvPr>
            <p:ph idx="2" type="body"/>
          </p:nvPr>
        </p:nvSpPr>
        <p:spPr>
          <a:xfrm>
            <a:off x="707040" y="6636975"/>
            <a:ext cx="10605000" cy="1939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Helvetica Neue"/>
              <a:buNone/>
            </a:pPr>
            <a:r>
              <a:rPr lang="en-US" sz="6000"/>
              <a:t>Оптимизация механизмов консенсуса</a:t>
            </a:r>
            <a:endParaRPr sz="6000"/>
          </a:p>
        </p:txBody>
      </p:sp>
      <p:sp>
        <p:nvSpPr>
          <p:cNvPr id="573" name="Google Shape;573;p44"/>
          <p:cNvSpPr txBox="1"/>
          <p:nvPr>
            <p:ph idx="8" type="body"/>
          </p:nvPr>
        </p:nvSpPr>
        <p:spPr>
          <a:xfrm>
            <a:off x="699124" y="5673675"/>
            <a:ext cx="11721900" cy="1015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SzPts val="3600"/>
              <a:buNone/>
            </a:pPr>
            <a:r>
              <a:rPr lang="en-US" sz="6000"/>
              <a:t>Энергоэффективность</a:t>
            </a:r>
            <a:endParaRPr sz="6000"/>
          </a:p>
        </p:txBody>
      </p:sp>
      <p:pic>
        <p:nvPicPr>
          <p:cNvPr id="574" name="Google Shape;574;p4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672450" y="449701"/>
            <a:ext cx="664411" cy="92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75" name="Google Shape;575;p4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 rot="10800000">
            <a:off x="699135" y="7887076"/>
            <a:ext cx="9721851" cy="34592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79" name="Shape 5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0" name="Google Shape;580;p45"/>
          <p:cNvSpPr txBox="1"/>
          <p:nvPr>
            <p:ph idx="12" type="sldNum"/>
          </p:nvPr>
        </p:nvSpPr>
        <p:spPr>
          <a:xfrm>
            <a:off x="22915225" y="699700"/>
            <a:ext cx="833700" cy="410400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</a:pPr>
            <a:fld id="{00000000-1234-1234-1234-123412341234}" type="slidenum">
              <a:rPr lang="en-US">
                <a:solidFill>
                  <a:srgbClr val="000000"/>
                </a:solidFill>
              </a:rPr>
              <a:t>‹#›</a:t>
            </a:fld>
            <a:endParaRPr/>
          </a:p>
        </p:txBody>
      </p:sp>
      <p:sp>
        <p:nvSpPr>
          <p:cNvPr id="581" name="Google Shape;581;p45"/>
          <p:cNvSpPr txBox="1"/>
          <p:nvPr>
            <p:ph idx="1" type="body"/>
          </p:nvPr>
        </p:nvSpPr>
        <p:spPr>
          <a:xfrm>
            <a:off x="699125" y="1622350"/>
            <a:ext cx="21831300" cy="1893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300"/>
              <a:buFont typeface="Helvetica Neue"/>
              <a:buNone/>
            </a:pPr>
            <a:r>
              <a:rPr lang="en-US" sz="6500"/>
              <a:t>Web3-хранилища: </a:t>
            </a:r>
            <a:br>
              <a:rPr lang="en-US" sz="6500"/>
            </a:br>
            <a:r>
              <a:rPr lang="en-US" sz="6500"/>
              <a:t>нерешенные задачи</a:t>
            </a:r>
            <a:endParaRPr sz="6500"/>
          </a:p>
        </p:txBody>
      </p:sp>
      <p:sp>
        <p:nvSpPr>
          <p:cNvPr id="582" name="Google Shape;582;p45"/>
          <p:cNvSpPr txBox="1"/>
          <p:nvPr>
            <p:ph idx="2" type="body"/>
          </p:nvPr>
        </p:nvSpPr>
        <p:spPr>
          <a:xfrm>
            <a:off x="707050" y="6610650"/>
            <a:ext cx="9399600" cy="2862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Helvetica Neue"/>
              <a:buNone/>
            </a:pPr>
            <a:r>
              <a:rPr lang="en-US" sz="6000"/>
              <a:t>Децентрализация vs. скорость доступа </a:t>
            </a:r>
            <a:br>
              <a:rPr lang="en-US" sz="6000"/>
            </a:br>
            <a:r>
              <a:rPr lang="en-US" sz="6000"/>
              <a:t>к данным</a:t>
            </a:r>
            <a:endParaRPr sz="6000"/>
          </a:p>
        </p:txBody>
      </p:sp>
      <p:sp>
        <p:nvSpPr>
          <p:cNvPr id="583" name="Google Shape;583;p45"/>
          <p:cNvSpPr txBox="1"/>
          <p:nvPr>
            <p:ph idx="8" type="body"/>
          </p:nvPr>
        </p:nvSpPr>
        <p:spPr>
          <a:xfrm>
            <a:off x="699124" y="5647338"/>
            <a:ext cx="11721900" cy="1015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SzPts val="3600"/>
              <a:buNone/>
            </a:pPr>
            <a:r>
              <a:rPr lang="en-US" sz="6000"/>
              <a:t>Оптимальный баланс</a:t>
            </a:r>
            <a:endParaRPr sz="6000"/>
          </a:p>
        </p:txBody>
      </p:sp>
      <p:pic>
        <p:nvPicPr>
          <p:cNvPr id="584" name="Google Shape;584;p4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672450" y="449701"/>
            <a:ext cx="664411" cy="92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85" name="Google Shape;585;p45" title="tylercarey.gif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2421025" y="0"/>
            <a:ext cx="10109400" cy="13849527"/>
          </a:xfrm>
          <a:prstGeom prst="rect">
            <a:avLst/>
          </a:prstGeom>
          <a:noFill/>
          <a:ln>
            <a:noFill/>
          </a:ln>
        </p:spPr>
      </p:pic>
      <p:pic>
        <p:nvPicPr>
          <p:cNvPr id="586" name="Google Shape;586;p4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 rot="1105800">
            <a:off x="-269349" y="8400883"/>
            <a:ext cx="10358475" cy="368573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90" name="Shape 5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1" name="Google Shape;591;p46"/>
          <p:cNvSpPr txBox="1"/>
          <p:nvPr>
            <p:ph idx="12" type="sldNum"/>
          </p:nvPr>
        </p:nvSpPr>
        <p:spPr>
          <a:xfrm>
            <a:off x="22915225" y="699700"/>
            <a:ext cx="833700" cy="410400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</a:pPr>
            <a:fld id="{00000000-1234-1234-1234-123412341234}" type="slidenum">
              <a:rPr lang="en-US">
                <a:solidFill>
                  <a:srgbClr val="000000"/>
                </a:solidFill>
              </a:rPr>
              <a:t>‹#›</a:t>
            </a:fld>
            <a:endParaRPr/>
          </a:p>
        </p:txBody>
      </p:sp>
      <p:sp>
        <p:nvSpPr>
          <p:cNvPr id="592" name="Google Shape;592;p46"/>
          <p:cNvSpPr txBox="1"/>
          <p:nvPr>
            <p:ph idx="1" type="body"/>
          </p:nvPr>
        </p:nvSpPr>
        <p:spPr>
          <a:xfrm>
            <a:off x="699125" y="1622350"/>
            <a:ext cx="21831300" cy="1893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300"/>
              <a:buFont typeface="Helvetica Neue"/>
              <a:buNone/>
            </a:pPr>
            <a:r>
              <a:rPr lang="en-US" sz="6500"/>
              <a:t>Web3-хранилища: </a:t>
            </a:r>
            <a:br>
              <a:rPr lang="en-US" sz="6500"/>
            </a:br>
            <a:r>
              <a:rPr lang="en-US" sz="6500"/>
              <a:t>нерешенные задачи</a:t>
            </a:r>
            <a:endParaRPr sz="6500"/>
          </a:p>
        </p:txBody>
      </p:sp>
      <p:sp>
        <p:nvSpPr>
          <p:cNvPr id="593" name="Google Shape;593;p46"/>
          <p:cNvSpPr txBox="1"/>
          <p:nvPr>
            <p:ph idx="2" type="body"/>
          </p:nvPr>
        </p:nvSpPr>
        <p:spPr>
          <a:xfrm>
            <a:off x="707050" y="6632200"/>
            <a:ext cx="7594800" cy="1939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Helvetica Neue"/>
              <a:buNone/>
            </a:pPr>
            <a:r>
              <a:rPr lang="en-US" sz="6000"/>
              <a:t>Механизмы recovery при утере ключей</a:t>
            </a:r>
            <a:endParaRPr sz="6000"/>
          </a:p>
        </p:txBody>
      </p:sp>
      <p:sp>
        <p:nvSpPr>
          <p:cNvPr id="594" name="Google Shape;594;p46"/>
          <p:cNvSpPr txBox="1"/>
          <p:nvPr>
            <p:ph idx="8" type="body"/>
          </p:nvPr>
        </p:nvSpPr>
        <p:spPr>
          <a:xfrm>
            <a:off x="699125" y="5675500"/>
            <a:ext cx="10103400" cy="923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SzPts val="3600"/>
              <a:buNone/>
            </a:pPr>
            <a:r>
              <a:rPr lang="en-US" sz="6000"/>
              <a:t>Восстановление доступа</a:t>
            </a:r>
            <a:endParaRPr sz="6000"/>
          </a:p>
        </p:txBody>
      </p:sp>
      <p:pic>
        <p:nvPicPr>
          <p:cNvPr id="595" name="Google Shape;595;p4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672450" y="449701"/>
            <a:ext cx="664411" cy="92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96" name="Google Shape;596;p46" title="oldman-guy.gif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3071450" y="133775"/>
            <a:ext cx="8764025" cy="13464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597" name="Google Shape;597;p46" title="ccb2f6a31e20e7ec7c002dbe539d5438ca0a75ec.jpeg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5900163" y="4564438"/>
            <a:ext cx="7940825" cy="7682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598" name="Google Shape;598;p46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 flipH="1">
            <a:off x="0" y="7421333"/>
            <a:ext cx="10589850" cy="37680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02" name="Shape 6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3" name="Google Shape;603;p47"/>
          <p:cNvSpPr txBox="1"/>
          <p:nvPr>
            <p:ph idx="12" type="sldNum"/>
          </p:nvPr>
        </p:nvSpPr>
        <p:spPr>
          <a:xfrm>
            <a:off x="22915225" y="699700"/>
            <a:ext cx="833700" cy="410400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Helvetica Neue"/>
              <a:buNone/>
            </a:pPr>
            <a:fld id="{00000000-1234-1234-1234-123412341234}" type="slidenum">
              <a:rPr lang="en-US">
                <a:solidFill>
                  <a:srgbClr val="FFFFFF"/>
                </a:solidFill>
              </a:rPr>
              <a:t>‹#›</a:t>
            </a:fld>
            <a:endParaRPr/>
          </a:p>
        </p:txBody>
      </p:sp>
      <p:sp>
        <p:nvSpPr>
          <p:cNvPr id="604" name="Google Shape;604;p47"/>
          <p:cNvSpPr txBox="1"/>
          <p:nvPr/>
        </p:nvSpPr>
        <p:spPr>
          <a:xfrm>
            <a:off x="716599" y="1567775"/>
            <a:ext cx="8667000" cy="836700"/>
          </a:xfrm>
          <a:prstGeom prst="rect">
            <a:avLst/>
          </a:prstGeom>
          <a:noFill/>
          <a:ln>
            <a:noFill/>
          </a:ln>
        </p:spPr>
        <p:txBody>
          <a:bodyPr anchorCtr="0" anchor="t" bIns="50800" lIns="50800" spcFirstLastPara="1" rIns="50800" wrap="square" tIns="50800">
            <a:sp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5300"/>
              <a:buFont typeface="Helvetica Neue"/>
              <a:buNone/>
            </a:pPr>
            <a:r>
              <a:rPr b="1" lang="en-US" sz="5300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Сравнить бы это…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05" name="Google Shape;605;p4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98500" y="3449388"/>
            <a:ext cx="22198625" cy="1115825"/>
          </a:xfrm>
          <a:prstGeom prst="rect">
            <a:avLst/>
          </a:prstGeom>
          <a:noFill/>
          <a:ln>
            <a:noFill/>
          </a:ln>
        </p:spPr>
      </p:pic>
      <p:sp>
        <p:nvSpPr>
          <p:cNvPr id="606" name="Google Shape;606;p47"/>
          <p:cNvSpPr txBox="1"/>
          <p:nvPr/>
        </p:nvSpPr>
        <p:spPr>
          <a:xfrm>
            <a:off x="1437525" y="2939150"/>
            <a:ext cx="4154400" cy="954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5000">
                <a:solidFill>
                  <a:srgbClr val="E0E7EC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Amazon S3</a:t>
            </a:r>
            <a:endParaRPr b="1" sz="5000">
              <a:solidFill>
                <a:srgbClr val="E0E7EC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607" name="Google Shape;607;p47"/>
          <p:cNvSpPr txBox="1"/>
          <p:nvPr/>
        </p:nvSpPr>
        <p:spPr>
          <a:xfrm>
            <a:off x="8998175" y="2939150"/>
            <a:ext cx="7117200" cy="954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5000">
                <a:solidFill>
                  <a:srgbClr val="E0E7EC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IPFS + Pinning Service</a:t>
            </a:r>
            <a:endParaRPr b="1" sz="5000">
              <a:solidFill>
                <a:srgbClr val="E0E7EC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608" name="Google Shape;608;p47"/>
          <p:cNvSpPr txBox="1"/>
          <p:nvPr/>
        </p:nvSpPr>
        <p:spPr>
          <a:xfrm>
            <a:off x="19521625" y="2808075"/>
            <a:ext cx="2622300" cy="954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5000">
                <a:solidFill>
                  <a:srgbClr val="E0E7EC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Filecoin</a:t>
            </a:r>
            <a:endParaRPr b="1" sz="5000">
              <a:solidFill>
                <a:srgbClr val="E0E7EC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grpSp>
        <p:nvGrpSpPr>
          <p:cNvPr id="609" name="Google Shape;609;p47"/>
          <p:cNvGrpSpPr/>
          <p:nvPr/>
        </p:nvGrpSpPr>
        <p:grpSpPr>
          <a:xfrm>
            <a:off x="1228350" y="5566601"/>
            <a:ext cx="4720008" cy="4572738"/>
            <a:chOff x="1228350" y="5566601"/>
            <a:chExt cx="4720008" cy="4572738"/>
          </a:xfrm>
        </p:grpSpPr>
        <p:pic>
          <p:nvPicPr>
            <p:cNvPr id="610" name="Google Shape;610;p47" title="Group 1.png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228350" y="5566601"/>
              <a:ext cx="4572738" cy="4572738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11" name="Google Shape;611;p47"/>
            <p:cNvSpPr txBox="1"/>
            <p:nvPr/>
          </p:nvSpPr>
          <p:spPr>
            <a:xfrm>
              <a:off x="1578450" y="6572513"/>
              <a:ext cx="1279200" cy="6465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US" sz="3000">
                  <a:latin typeface="Helvetica Neue"/>
                  <a:ea typeface="Helvetica Neue"/>
                  <a:cs typeface="Helvetica Neue"/>
                  <a:sym typeface="Helvetica Neue"/>
                </a:rPr>
                <a:t>Цена</a:t>
              </a:r>
              <a:endParaRPr b="1" sz="3000">
                <a:latin typeface="Helvetica Neue"/>
                <a:ea typeface="Helvetica Neue"/>
                <a:cs typeface="Helvetica Neue"/>
                <a:sym typeface="Helvetica Neue"/>
              </a:endParaRPr>
            </a:p>
          </p:txBody>
        </p:sp>
        <p:sp>
          <p:nvSpPr>
            <p:cNvPr id="612" name="Google Shape;612;p47"/>
            <p:cNvSpPr txBox="1"/>
            <p:nvPr/>
          </p:nvSpPr>
          <p:spPr>
            <a:xfrm rot="2341873">
              <a:off x="3735246" y="6449361"/>
              <a:ext cx="1850276" cy="64647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US" sz="3000">
                  <a:latin typeface="Helvetica Neue"/>
                  <a:ea typeface="Helvetica Neue"/>
                  <a:cs typeface="Helvetica Neue"/>
                  <a:sym typeface="Helvetica Neue"/>
                </a:rPr>
                <a:t>Биллинг</a:t>
              </a:r>
              <a:endParaRPr b="1" sz="3000">
                <a:latin typeface="Helvetica Neue"/>
                <a:ea typeface="Helvetica Neue"/>
                <a:cs typeface="Helvetica Neue"/>
                <a:sym typeface="Helvetica Neue"/>
              </a:endParaRPr>
            </a:p>
          </p:txBody>
        </p:sp>
        <p:sp>
          <p:nvSpPr>
            <p:cNvPr id="613" name="Google Shape;613;p47"/>
            <p:cNvSpPr txBox="1"/>
            <p:nvPr/>
          </p:nvSpPr>
          <p:spPr>
            <a:xfrm rot="2341974">
              <a:off x="1410602" y="8856648"/>
              <a:ext cx="2065051" cy="64647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US" sz="3000">
                  <a:latin typeface="Helvetica Neue"/>
                  <a:ea typeface="Helvetica Neue"/>
                  <a:cs typeface="Helvetica Neue"/>
                  <a:sym typeface="Helvetica Neue"/>
                </a:rPr>
                <a:t>Гарантии</a:t>
              </a:r>
              <a:endParaRPr b="1" sz="3000">
                <a:latin typeface="Helvetica Neue"/>
                <a:ea typeface="Helvetica Neue"/>
                <a:cs typeface="Helvetica Neue"/>
                <a:sym typeface="Helvetica Neue"/>
              </a:endParaRPr>
            </a:p>
          </p:txBody>
        </p:sp>
        <p:sp>
          <p:nvSpPr>
            <p:cNvPr id="614" name="Google Shape;614;p47"/>
            <p:cNvSpPr txBox="1"/>
            <p:nvPr/>
          </p:nvSpPr>
          <p:spPr>
            <a:xfrm rot="-2698436">
              <a:off x="3331409" y="8585667"/>
              <a:ext cx="2797598" cy="646578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US" sz="3000">
                  <a:latin typeface="Helvetica Neue"/>
                  <a:ea typeface="Helvetica Neue"/>
                  <a:cs typeface="Helvetica Neue"/>
                  <a:sym typeface="Helvetica Neue"/>
                </a:rPr>
                <a:t>Особенности</a:t>
              </a:r>
              <a:endParaRPr b="1" sz="3000">
                <a:latin typeface="Helvetica Neue"/>
                <a:ea typeface="Helvetica Neue"/>
                <a:cs typeface="Helvetica Neue"/>
                <a:sym typeface="Helvetica Neue"/>
              </a:endParaRPr>
            </a:p>
          </p:txBody>
        </p:sp>
      </p:grpSp>
      <p:grpSp>
        <p:nvGrpSpPr>
          <p:cNvPr id="615" name="Google Shape;615;p47"/>
          <p:cNvGrpSpPr/>
          <p:nvPr/>
        </p:nvGrpSpPr>
        <p:grpSpPr>
          <a:xfrm>
            <a:off x="9703069" y="5455850"/>
            <a:ext cx="4977895" cy="4794225"/>
            <a:chOff x="9794888" y="5455850"/>
            <a:chExt cx="4977895" cy="4794225"/>
          </a:xfrm>
        </p:grpSpPr>
        <p:pic>
          <p:nvPicPr>
            <p:cNvPr id="616" name="Google Shape;616;p47" title="Group 3.png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9794888" y="5455850"/>
              <a:ext cx="4794225" cy="479422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17" name="Google Shape;617;p47"/>
            <p:cNvSpPr txBox="1"/>
            <p:nvPr/>
          </p:nvSpPr>
          <p:spPr>
            <a:xfrm>
              <a:off x="10189950" y="6534738"/>
              <a:ext cx="1279200" cy="6465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US" sz="3000">
                  <a:latin typeface="Helvetica Neue"/>
                  <a:ea typeface="Helvetica Neue"/>
                  <a:cs typeface="Helvetica Neue"/>
                  <a:sym typeface="Helvetica Neue"/>
                </a:rPr>
                <a:t>Цена</a:t>
              </a:r>
              <a:endParaRPr b="1" sz="3000">
                <a:latin typeface="Helvetica Neue"/>
                <a:ea typeface="Helvetica Neue"/>
                <a:cs typeface="Helvetica Neue"/>
                <a:sym typeface="Helvetica Neue"/>
              </a:endParaRPr>
            </a:p>
          </p:txBody>
        </p:sp>
        <p:sp>
          <p:nvSpPr>
            <p:cNvPr id="618" name="Google Shape;618;p47"/>
            <p:cNvSpPr txBox="1"/>
            <p:nvPr/>
          </p:nvSpPr>
          <p:spPr>
            <a:xfrm rot="2341873">
              <a:off x="12333546" y="6449361"/>
              <a:ext cx="1850276" cy="64647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US" sz="3000">
                  <a:latin typeface="Helvetica Neue"/>
                  <a:ea typeface="Helvetica Neue"/>
                  <a:cs typeface="Helvetica Neue"/>
                  <a:sym typeface="Helvetica Neue"/>
                </a:rPr>
                <a:t>Биллинг</a:t>
              </a:r>
              <a:endParaRPr b="1" sz="3000">
                <a:latin typeface="Helvetica Neue"/>
                <a:ea typeface="Helvetica Neue"/>
                <a:cs typeface="Helvetica Neue"/>
                <a:sym typeface="Helvetica Neue"/>
              </a:endParaRPr>
            </a:p>
          </p:txBody>
        </p:sp>
        <p:sp>
          <p:nvSpPr>
            <p:cNvPr id="619" name="Google Shape;619;p47"/>
            <p:cNvSpPr txBox="1"/>
            <p:nvPr/>
          </p:nvSpPr>
          <p:spPr>
            <a:xfrm rot="2341974">
              <a:off x="9909677" y="8729048"/>
              <a:ext cx="2065051" cy="64647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US" sz="3000">
                  <a:latin typeface="Helvetica Neue"/>
                  <a:ea typeface="Helvetica Neue"/>
                  <a:cs typeface="Helvetica Neue"/>
                  <a:sym typeface="Helvetica Neue"/>
                </a:rPr>
                <a:t>Гарантии</a:t>
              </a:r>
              <a:endParaRPr b="1" sz="3000">
                <a:latin typeface="Helvetica Neue"/>
                <a:ea typeface="Helvetica Neue"/>
                <a:cs typeface="Helvetica Neue"/>
                <a:sym typeface="Helvetica Neue"/>
              </a:endParaRPr>
            </a:p>
          </p:txBody>
        </p:sp>
        <p:sp>
          <p:nvSpPr>
            <p:cNvPr id="620" name="Google Shape;620;p47"/>
            <p:cNvSpPr txBox="1"/>
            <p:nvPr/>
          </p:nvSpPr>
          <p:spPr>
            <a:xfrm rot="-2698436">
              <a:off x="12155834" y="8674592"/>
              <a:ext cx="2797598" cy="646578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US" sz="3000">
                  <a:latin typeface="Helvetica Neue"/>
                  <a:ea typeface="Helvetica Neue"/>
                  <a:cs typeface="Helvetica Neue"/>
                  <a:sym typeface="Helvetica Neue"/>
                </a:rPr>
                <a:t>Особенности</a:t>
              </a:r>
              <a:endParaRPr b="1" sz="3000">
                <a:latin typeface="Helvetica Neue"/>
                <a:ea typeface="Helvetica Neue"/>
                <a:cs typeface="Helvetica Neue"/>
                <a:sym typeface="Helvetica Neue"/>
              </a:endParaRPr>
            </a:p>
          </p:txBody>
        </p:sp>
      </p:grpSp>
      <p:grpSp>
        <p:nvGrpSpPr>
          <p:cNvPr id="621" name="Google Shape;621;p47"/>
          <p:cNvGrpSpPr/>
          <p:nvPr/>
        </p:nvGrpSpPr>
        <p:grpSpPr>
          <a:xfrm>
            <a:off x="18435674" y="5455862"/>
            <a:ext cx="4935934" cy="4813668"/>
            <a:chOff x="18435674" y="5455862"/>
            <a:chExt cx="4935934" cy="4813668"/>
          </a:xfrm>
        </p:grpSpPr>
        <p:pic>
          <p:nvPicPr>
            <p:cNvPr id="622" name="Google Shape;622;p47" title="Group 2.png"/>
            <p:cNvPicPr preferRelativeResize="0"/>
            <p:nvPr/>
          </p:nvPicPr>
          <p:blipFill>
            <a:blip r:embed="rId6">
              <a:alphaModFix/>
            </a:blip>
            <a:stretch>
              <a:fillRect/>
            </a:stretch>
          </p:blipFill>
          <p:spPr>
            <a:xfrm>
              <a:off x="18435674" y="5455862"/>
              <a:ext cx="4794225" cy="479422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23" name="Google Shape;623;p47"/>
            <p:cNvSpPr txBox="1"/>
            <p:nvPr/>
          </p:nvSpPr>
          <p:spPr>
            <a:xfrm>
              <a:off x="18801450" y="6572513"/>
              <a:ext cx="1279200" cy="6465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US" sz="3000">
                  <a:latin typeface="Helvetica Neue"/>
                  <a:ea typeface="Helvetica Neue"/>
                  <a:cs typeface="Helvetica Neue"/>
                  <a:sym typeface="Helvetica Neue"/>
                </a:rPr>
                <a:t>Цена</a:t>
              </a:r>
              <a:endParaRPr b="1" sz="3000">
                <a:latin typeface="Helvetica Neue"/>
                <a:ea typeface="Helvetica Neue"/>
                <a:cs typeface="Helvetica Neue"/>
                <a:sym typeface="Helvetica Neue"/>
              </a:endParaRPr>
            </a:p>
          </p:txBody>
        </p:sp>
        <p:sp>
          <p:nvSpPr>
            <p:cNvPr id="624" name="Google Shape;624;p47"/>
            <p:cNvSpPr txBox="1"/>
            <p:nvPr/>
          </p:nvSpPr>
          <p:spPr>
            <a:xfrm rot="2341873">
              <a:off x="21118771" y="6534761"/>
              <a:ext cx="1850276" cy="64647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US" sz="3000">
                  <a:latin typeface="Helvetica Neue"/>
                  <a:ea typeface="Helvetica Neue"/>
                  <a:cs typeface="Helvetica Neue"/>
                  <a:sym typeface="Helvetica Neue"/>
                </a:rPr>
                <a:t>Биллинг</a:t>
              </a:r>
              <a:endParaRPr b="1" sz="3000">
                <a:latin typeface="Helvetica Neue"/>
                <a:ea typeface="Helvetica Neue"/>
                <a:cs typeface="Helvetica Neue"/>
                <a:sym typeface="Helvetica Neue"/>
              </a:endParaRPr>
            </a:p>
          </p:txBody>
        </p:sp>
        <p:sp>
          <p:nvSpPr>
            <p:cNvPr id="625" name="Google Shape;625;p47"/>
            <p:cNvSpPr txBox="1"/>
            <p:nvPr/>
          </p:nvSpPr>
          <p:spPr>
            <a:xfrm rot="2341974">
              <a:off x="18556002" y="8856648"/>
              <a:ext cx="2065051" cy="64647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US" sz="3000">
                  <a:latin typeface="Helvetica Neue"/>
                  <a:ea typeface="Helvetica Neue"/>
                  <a:cs typeface="Helvetica Neue"/>
                  <a:sym typeface="Helvetica Neue"/>
                </a:rPr>
                <a:t>Гарантии</a:t>
              </a:r>
              <a:endParaRPr b="1" sz="3000">
                <a:latin typeface="Helvetica Neue"/>
                <a:ea typeface="Helvetica Neue"/>
                <a:cs typeface="Helvetica Neue"/>
                <a:sym typeface="Helvetica Neue"/>
              </a:endParaRPr>
            </a:p>
          </p:txBody>
        </p:sp>
        <p:sp>
          <p:nvSpPr>
            <p:cNvPr id="626" name="Google Shape;626;p47"/>
            <p:cNvSpPr txBox="1"/>
            <p:nvPr/>
          </p:nvSpPr>
          <p:spPr>
            <a:xfrm rot="-2698436">
              <a:off x="20754659" y="8728992"/>
              <a:ext cx="2797598" cy="646578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US" sz="3000">
                  <a:latin typeface="Helvetica Neue"/>
                  <a:ea typeface="Helvetica Neue"/>
                  <a:cs typeface="Helvetica Neue"/>
                  <a:sym typeface="Helvetica Neue"/>
                </a:rPr>
                <a:t>Особенности</a:t>
              </a:r>
              <a:endParaRPr b="1" sz="3000">
                <a:latin typeface="Helvetica Neue"/>
                <a:ea typeface="Helvetica Neue"/>
                <a:cs typeface="Helvetica Neue"/>
                <a:sym typeface="Helvetica Neue"/>
              </a:endParaRPr>
            </a:p>
          </p:txBody>
        </p:sp>
      </p:grpSp>
      <p:pic>
        <p:nvPicPr>
          <p:cNvPr id="627" name="Google Shape;627;p47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5672450" y="449701"/>
            <a:ext cx="664411" cy="92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31" name="Shape 6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2" name="Google Shape;632;p48"/>
          <p:cNvSpPr txBox="1"/>
          <p:nvPr>
            <p:ph idx="12" type="sldNum"/>
          </p:nvPr>
        </p:nvSpPr>
        <p:spPr>
          <a:xfrm>
            <a:off x="22750104" y="699700"/>
            <a:ext cx="866100" cy="410400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</a:pPr>
            <a:fld id="{00000000-1234-1234-1234-123412341234}" type="slidenum">
              <a:rPr lang="en-US">
                <a:solidFill>
                  <a:srgbClr val="000000"/>
                </a:solidFill>
              </a:rPr>
              <a:t>‹#›</a:t>
            </a:fld>
            <a:endParaRPr/>
          </a:p>
        </p:txBody>
      </p:sp>
      <p:sp>
        <p:nvSpPr>
          <p:cNvPr id="633" name="Google Shape;633;p48"/>
          <p:cNvSpPr txBox="1"/>
          <p:nvPr>
            <p:ph idx="1" type="body"/>
          </p:nvPr>
        </p:nvSpPr>
        <p:spPr>
          <a:xfrm>
            <a:off x="597523" y="1626225"/>
            <a:ext cx="14549100" cy="826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300"/>
              <a:buFont typeface="Helvetica Neue"/>
              <a:buNone/>
            </a:pPr>
            <a:r>
              <a:rPr lang="en-US"/>
              <a:t>Проблемы и выгоды</a:t>
            </a:r>
            <a:endParaRPr/>
          </a:p>
        </p:txBody>
      </p:sp>
      <p:sp>
        <p:nvSpPr>
          <p:cNvPr id="634" name="Google Shape;634;p48"/>
          <p:cNvSpPr txBox="1"/>
          <p:nvPr>
            <p:ph idx="6" type="body"/>
          </p:nvPr>
        </p:nvSpPr>
        <p:spPr>
          <a:xfrm>
            <a:off x="584975" y="4062125"/>
            <a:ext cx="4274700" cy="646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Helvetica Neue"/>
              <a:buNone/>
            </a:pPr>
            <a:r>
              <a:rPr lang="en-US"/>
              <a:t>Клиент-сервер</a:t>
            </a:r>
            <a:endParaRPr/>
          </a:p>
        </p:txBody>
      </p:sp>
      <p:sp>
        <p:nvSpPr>
          <p:cNvPr id="635" name="Google Shape;635;p48"/>
          <p:cNvSpPr txBox="1"/>
          <p:nvPr>
            <p:ph idx="7" type="body"/>
          </p:nvPr>
        </p:nvSpPr>
        <p:spPr>
          <a:xfrm>
            <a:off x="4869000" y="4113500"/>
            <a:ext cx="3991200" cy="1085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lang="en-US" sz="3000">
                <a:solidFill>
                  <a:srgbClr val="151515"/>
                </a:solidFill>
              </a:rPr>
              <a:t>Простота, чёткое разделение ролей</a:t>
            </a:r>
            <a:endParaRPr b="0" sz="3000">
              <a:solidFill>
                <a:srgbClr val="151515"/>
              </a:solidFill>
            </a:endParaRPr>
          </a:p>
        </p:txBody>
      </p:sp>
      <p:sp>
        <p:nvSpPr>
          <p:cNvPr id="636" name="Google Shape;636;p48"/>
          <p:cNvSpPr txBox="1"/>
          <p:nvPr>
            <p:ph idx="6" type="body"/>
          </p:nvPr>
        </p:nvSpPr>
        <p:spPr>
          <a:xfrm>
            <a:off x="584975" y="6165450"/>
            <a:ext cx="4632600" cy="646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Helvetica Neue"/>
              <a:buNone/>
            </a:pPr>
            <a:r>
              <a:rPr lang="en-US"/>
              <a:t>Микросервисы</a:t>
            </a:r>
            <a:endParaRPr/>
          </a:p>
        </p:txBody>
      </p:sp>
      <p:sp>
        <p:nvSpPr>
          <p:cNvPr id="637" name="Google Shape;637;p48"/>
          <p:cNvSpPr txBox="1"/>
          <p:nvPr>
            <p:ph idx="6" type="body"/>
          </p:nvPr>
        </p:nvSpPr>
        <p:spPr>
          <a:xfrm>
            <a:off x="584975" y="8821175"/>
            <a:ext cx="3068100" cy="12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Helvetica Neue"/>
              <a:buNone/>
            </a:pPr>
            <a:r>
              <a:rPr lang="en-US"/>
              <a:t>Peer-to-Peer (P2P)</a:t>
            </a:r>
            <a:endParaRPr/>
          </a:p>
        </p:txBody>
      </p:sp>
      <p:sp>
        <p:nvSpPr>
          <p:cNvPr id="638" name="Google Shape;638;p48"/>
          <p:cNvSpPr txBox="1"/>
          <p:nvPr>
            <p:ph idx="6" type="body"/>
          </p:nvPr>
        </p:nvSpPr>
        <p:spPr>
          <a:xfrm>
            <a:off x="584975" y="10982400"/>
            <a:ext cx="4632600" cy="646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Helvetica Neue"/>
              <a:buNone/>
            </a:pPr>
            <a:r>
              <a:rPr lang="en-US"/>
              <a:t>Гибридная</a:t>
            </a:r>
            <a:endParaRPr/>
          </a:p>
        </p:txBody>
      </p:sp>
      <p:sp>
        <p:nvSpPr>
          <p:cNvPr id="639" name="Google Shape;639;p48"/>
          <p:cNvSpPr txBox="1"/>
          <p:nvPr>
            <p:ph idx="6" type="body"/>
          </p:nvPr>
        </p:nvSpPr>
        <p:spPr>
          <a:xfrm>
            <a:off x="4651048" y="3016350"/>
            <a:ext cx="4274700" cy="646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Helvetica Neue"/>
              <a:buNone/>
            </a:pPr>
            <a:r>
              <a:rPr lang="en-US"/>
              <a:t>Плюсы</a:t>
            </a:r>
            <a:endParaRPr/>
          </a:p>
        </p:txBody>
      </p:sp>
      <p:sp>
        <p:nvSpPr>
          <p:cNvPr id="640" name="Google Shape;640;p48"/>
          <p:cNvSpPr txBox="1"/>
          <p:nvPr>
            <p:ph idx="6" type="body"/>
          </p:nvPr>
        </p:nvSpPr>
        <p:spPr>
          <a:xfrm>
            <a:off x="9260626" y="3016350"/>
            <a:ext cx="5060400" cy="646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Helvetica Neue"/>
              <a:buNone/>
            </a:pPr>
            <a:r>
              <a:rPr lang="en-US"/>
              <a:t>Минусы</a:t>
            </a:r>
            <a:endParaRPr/>
          </a:p>
        </p:txBody>
      </p:sp>
      <p:sp>
        <p:nvSpPr>
          <p:cNvPr id="641" name="Google Shape;641;p48"/>
          <p:cNvSpPr txBox="1"/>
          <p:nvPr>
            <p:ph idx="6" type="body"/>
          </p:nvPr>
        </p:nvSpPr>
        <p:spPr>
          <a:xfrm>
            <a:off x="14479794" y="3016350"/>
            <a:ext cx="4274700" cy="646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Helvetica Neue"/>
              <a:buNone/>
            </a:pPr>
            <a:r>
              <a:rPr lang="en-US"/>
              <a:t>Проблемы</a:t>
            </a:r>
            <a:endParaRPr/>
          </a:p>
        </p:txBody>
      </p:sp>
      <p:sp>
        <p:nvSpPr>
          <p:cNvPr id="642" name="Google Shape;642;p48"/>
          <p:cNvSpPr txBox="1"/>
          <p:nvPr>
            <p:ph idx="6" type="body"/>
          </p:nvPr>
        </p:nvSpPr>
        <p:spPr>
          <a:xfrm>
            <a:off x="19013167" y="3016350"/>
            <a:ext cx="4274700" cy="646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Helvetica Neue"/>
              <a:buNone/>
            </a:pPr>
            <a:r>
              <a:rPr lang="en-US"/>
              <a:t>Пример</a:t>
            </a:r>
            <a:endParaRPr/>
          </a:p>
        </p:txBody>
      </p:sp>
      <p:pic>
        <p:nvPicPr>
          <p:cNvPr id="643" name="Google Shape;643;p4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 rot="-5400000">
            <a:off x="3614375" y="7311651"/>
            <a:ext cx="10749650" cy="1550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644" name="Google Shape;644;p4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 rot="-5400000">
            <a:off x="8899438" y="7311651"/>
            <a:ext cx="10749650" cy="1550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645" name="Google Shape;645;p4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 rot="-5400000">
            <a:off x="13520988" y="7311651"/>
            <a:ext cx="10749650" cy="1550950"/>
          </a:xfrm>
          <a:prstGeom prst="rect">
            <a:avLst/>
          </a:prstGeom>
          <a:noFill/>
          <a:ln>
            <a:noFill/>
          </a:ln>
        </p:spPr>
      </p:pic>
      <p:sp>
        <p:nvSpPr>
          <p:cNvPr id="646" name="Google Shape;646;p48"/>
          <p:cNvSpPr txBox="1"/>
          <p:nvPr>
            <p:ph idx="7" type="body"/>
          </p:nvPr>
        </p:nvSpPr>
        <p:spPr>
          <a:xfrm>
            <a:off x="9333975" y="4113500"/>
            <a:ext cx="4632600" cy="1616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lang="en-US" sz="3000">
                <a:solidFill>
                  <a:srgbClr val="151515"/>
                </a:solidFill>
              </a:rPr>
              <a:t>Сервер — единая точка отказа, сложность масштабирования</a:t>
            </a:r>
            <a:endParaRPr b="0" sz="3000">
              <a:solidFill>
                <a:srgbClr val="151515"/>
              </a:solidFill>
            </a:endParaRPr>
          </a:p>
        </p:txBody>
      </p:sp>
      <p:sp>
        <p:nvSpPr>
          <p:cNvPr id="647" name="Google Shape;647;p48"/>
          <p:cNvSpPr txBox="1"/>
          <p:nvPr>
            <p:ph idx="7" type="body"/>
          </p:nvPr>
        </p:nvSpPr>
        <p:spPr>
          <a:xfrm>
            <a:off x="14773950" y="4113500"/>
            <a:ext cx="3991200" cy="1085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lang="en-US" sz="3000">
                <a:solidFill>
                  <a:srgbClr val="151515"/>
                </a:solidFill>
              </a:rPr>
              <a:t>Файлы на сервере — риск перегрузки</a:t>
            </a:r>
            <a:endParaRPr b="0" sz="3000">
              <a:solidFill>
                <a:srgbClr val="151515"/>
              </a:solidFill>
            </a:endParaRPr>
          </a:p>
        </p:txBody>
      </p:sp>
      <p:sp>
        <p:nvSpPr>
          <p:cNvPr id="648" name="Google Shape;648;p48"/>
          <p:cNvSpPr txBox="1"/>
          <p:nvPr>
            <p:ph idx="7" type="body"/>
          </p:nvPr>
        </p:nvSpPr>
        <p:spPr>
          <a:xfrm>
            <a:off x="19231125" y="4113500"/>
            <a:ext cx="3991200" cy="1616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lang="en-US" sz="3000">
                <a:solidFill>
                  <a:srgbClr val="151515"/>
                </a:solidFill>
              </a:rPr>
              <a:t>• Google, Wikipedia)</a:t>
            </a:r>
            <a:endParaRPr b="0" sz="3000">
              <a:solidFill>
                <a:srgbClr val="151515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lang="en-US" sz="3000">
                <a:solidFill>
                  <a:srgbClr val="151515"/>
                </a:solidFill>
              </a:rPr>
              <a:t>• Сбербанк Online</a:t>
            </a:r>
            <a:endParaRPr b="0" sz="3000">
              <a:solidFill>
                <a:srgbClr val="151515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lang="en-US" sz="3000">
                <a:solidFill>
                  <a:srgbClr val="151515"/>
                </a:solidFill>
              </a:rPr>
              <a:t>• Gmail</a:t>
            </a:r>
            <a:endParaRPr b="0" sz="3000">
              <a:solidFill>
                <a:srgbClr val="151515"/>
              </a:solidFill>
            </a:endParaRPr>
          </a:p>
        </p:txBody>
      </p:sp>
      <p:sp>
        <p:nvSpPr>
          <p:cNvPr id="649" name="Google Shape;649;p48"/>
          <p:cNvSpPr txBox="1"/>
          <p:nvPr>
            <p:ph idx="7" type="body"/>
          </p:nvPr>
        </p:nvSpPr>
        <p:spPr>
          <a:xfrm>
            <a:off x="4868950" y="6165450"/>
            <a:ext cx="3991200" cy="1616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lang="en-US" sz="3000">
                <a:solidFill>
                  <a:srgbClr val="151515"/>
                </a:solidFill>
              </a:rPr>
              <a:t>Гибкость, независимое масштабирование</a:t>
            </a:r>
            <a:endParaRPr b="0" sz="3000">
              <a:solidFill>
                <a:srgbClr val="151515"/>
              </a:solidFill>
            </a:endParaRPr>
          </a:p>
        </p:txBody>
      </p:sp>
      <p:sp>
        <p:nvSpPr>
          <p:cNvPr id="650" name="Google Shape;650;p48"/>
          <p:cNvSpPr txBox="1"/>
          <p:nvPr>
            <p:ph idx="7" type="body"/>
          </p:nvPr>
        </p:nvSpPr>
        <p:spPr>
          <a:xfrm>
            <a:off x="4869000" y="8821175"/>
            <a:ext cx="3991200" cy="1085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lang="en-US" sz="3000">
                <a:solidFill>
                  <a:srgbClr val="151515"/>
                </a:solidFill>
              </a:rPr>
              <a:t>Децентрализация, отказоустойчивость</a:t>
            </a:r>
            <a:endParaRPr b="0" sz="3000">
              <a:solidFill>
                <a:srgbClr val="151515"/>
              </a:solidFill>
            </a:endParaRPr>
          </a:p>
        </p:txBody>
      </p:sp>
      <p:sp>
        <p:nvSpPr>
          <p:cNvPr id="651" name="Google Shape;651;p48"/>
          <p:cNvSpPr txBox="1"/>
          <p:nvPr>
            <p:ph idx="7" type="body"/>
          </p:nvPr>
        </p:nvSpPr>
        <p:spPr>
          <a:xfrm>
            <a:off x="4869000" y="10982400"/>
            <a:ext cx="3991200" cy="1616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lang="en-US" sz="3000">
                <a:solidFill>
                  <a:srgbClr val="151515"/>
                </a:solidFill>
              </a:rPr>
              <a:t>Гибкость, адаптивность под задачи</a:t>
            </a:r>
            <a:endParaRPr b="0" sz="3000">
              <a:solidFill>
                <a:srgbClr val="151515"/>
              </a:solidFill>
            </a:endParaRPr>
          </a:p>
        </p:txBody>
      </p:sp>
      <p:sp>
        <p:nvSpPr>
          <p:cNvPr id="652" name="Google Shape;652;p48"/>
          <p:cNvSpPr txBox="1"/>
          <p:nvPr>
            <p:ph idx="7" type="body"/>
          </p:nvPr>
        </p:nvSpPr>
        <p:spPr>
          <a:xfrm>
            <a:off x="9390750" y="6165450"/>
            <a:ext cx="4632600" cy="1616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lang="en-US" sz="3000">
                <a:solidFill>
                  <a:srgbClr val="151515"/>
                </a:solidFill>
              </a:rPr>
              <a:t>Сложность управления, eventual consistency, дублирование данных</a:t>
            </a:r>
            <a:endParaRPr b="0" sz="3000">
              <a:solidFill>
                <a:srgbClr val="151515"/>
              </a:solidFill>
            </a:endParaRPr>
          </a:p>
        </p:txBody>
      </p:sp>
      <p:sp>
        <p:nvSpPr>
          <p:cNvPr id="653" name="Google Shape;653;p48"/>
          <p:cNvSpPr txBox="1"/>
          <p:nvPr>
            <p:ph idx="7" type="body"/>
          </p:nvPr>
        </p:nvSpPr>
        <p:spPr>
          <a:xfrm>
            <a:off x="9390750" y="8821175"/>
            <a:ext cx="4632600" cy="1085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lang="en-US" sz="3000">
                <a:solidFill>
                  <a:srgbClr val="151515"/>
                </a:solidFill>
              </a:rPr>
              <a:t>Низкая скорость, сложность модерации</a:t>
            </a:r>
            <a:endParaRPr b="0" sz="3000">
              <a:solidFill>
                <a:srgbClr val="151515"/>
              </a:solidFill>
            </a:endParaRPr>
          </a:p>
        </p:txBody>
      </p:sp>
      <p:sp>
        <p:nvSpPr>
          <p:cNvPr id="654" name="Google Shape;654;p48"/>
          <p:cNvSpPr txBox="1"/>
          <p:nvPr>
            <p:ph idx="7" type="body"/>
          </p:nvPr>
        </p:nvSpPr>
        <p:spPr>
          <a:xfrm>
            <a:off x="9462675" y="10982400"/>
            <a:ext cx="4632600" cy="1616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lang="en-US" sz="3000">
                <a:solidFill>
                  <a:srgbClr val="151515"/>
                </a:solidFill>
              </a:rPr>
              <a:t>Риск "распределённого монолита", сложность администрирования</a:t>
            </a:r>
            <a:endParaRPr b="0" sz="3000">
              <a:solidFill>
                <a:srgbClr val="151515"/>
              </a:solidFill>
            </a:endParaRPr>
          </a:p>
        </p:txBody>
      </p:sp>
      <p:sp>
        <p:nvSpPr>
          <p:cNvPr id="655" name="Google Shape;655;p48"/>
          <p:cNvSpPr txBox="1"/>
          <p:nvPr>
            <p:ph idx="7" type="body"/>
          </p:nvPr>
        </p:nvSpPr>
        <p:spPr>
          <a:xfrm>
            <a:off x="14773950" y="10982400"/>
            <a:ext cx="3583800" cy="2147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lang="en-US" sz="3000">
                <a:solidFill>
                  <a:srgbClr val="151515"/>
                </a:solidFill>
              </a:rPr>
              <a:t>Проблемы синхронизации между разными хранилищами</a:t>
            </a:r>
            <a:endParaRPr b="0" sz="3000">
              <a:solidFill>
                <a:srgbClr val="151515"/>
              </a:solidFill>
            </a:endParaRPr>
          </a:p>
        </p:txBody>
      </p:sp>
      <p:sp>
        <p:nvSpPr>
          <p:cNvPr id="656" name="Google Shape;656;p48"/>
          <p:cNvSpPr txBox="1"/>
          <p:nvPr>
            <p:ph idx="7" type="body"/>
          </p:nvPr>
        </p:nvSpPr>
        <p:spPr>
          <a:xfrm>
            <a:off x="14630100" y="8821175"/>
            <a:ext cx="3991200" cy="1616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lang="en-US" sz="3000">
                <a:solidFill>
                  <a:srgbClr val="151515"/>
                </a:solidFill>
              </a:rPr>
              <a:t>Риск атак, дублирование данных</a:t>
            </a:r>
            <a:endParaRPr b="0" sz="3000">
              <a:solidFill>
                <a:srgbClr val="151515"/>
              </a:solidFill>
            </a:endParaRPr>
          </a:p>
        </p:txBody>
      </p:sp>
      <p:sp>
        <p:nvSpPr>
          <p:cNvPr id="657" name="Google Shape;657;p48"/>
          <p:cNvSpPr txBox="1"/>
          <p:nvPr>
            <p:ph idx="7" type="body"/>
          </p:nvPr>
        </p:nvSpPr>
        <p:spPr>
          <a:xfrm>
            <a:off x="14630150" y="6165450"/>
            <a:ext cx="4274700" cy="2147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lang="en-US" sz="3000">
                <a:solidFill>
                  <a:srgbClr val="151515"/>
                </a:solidFill>
              </a:rPr>
              <a:t>Проблемы </a:t>
            </a:r>
            <a:br>
              <a:rPr b="0" lang="en-US" sz="3000">
                <a:solidFill>
                  <a:srgbClr val="151515"/>
                </a:solidFill>
              </a:rPr>
            </a:br>
            <a:r>
              <a:rPr b="0" lang="en-US" sz="3000">
                <a:solidFill>
                  <a:srgbClr val="151515"/>
                </a:solidFill>
              </a:rPr>
              <a:t>с транзакциями </a:t>
            </a:r>
            <a:br>
              <a:rPr b="0" lang="en-US" sz="3000">
                <a:solidFill>
                  <a:srgbClr val="151515"/>
                </a:solidFill>
              </a:rPr>
            </a:br>
            <a:r>
              <a:rPr b="0" lang="en-US" sz="3000">
                <a:solidFill>
                  <a:srgbClr val="151515"/>
                </a:solidFill>
              </a:rPr>
              <a:t>и согласованностью данных</a:t>
            </a:r>
            <a:endParaRPr b="0" sz="3000">
              <a:solidFill>
                <a:srgbClr val="151515"/>
              </a:solidFill>
            </a:endParaRPr>
          </a:p>
        </p:txBody>
      </p:sp>
      <p:sp>
        <p:nvSpPr>
          <p:cNvPr id="658" name="Google Shape;658;p48"/>
          <p:cNvSpPr txBox="1"/>
          <p:nvPr>
            <p:ph idx="7" type="body"/>
          </p:nvPr>
        </p:nvSpPr>
        <p:spPr>
          <a:xfrm>
            <a:off x="19336150" y="6165450"/>
            <a:ext cx="3991200" cy="2147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lang="en-US" sz="3000">
                <a:solidFill>
                  <a:srgbClr val="151515"/>
                </a:solidFill>
              </a:rPr>
              <a:t>• Netflix</a:t>
            </a:r>
            <a:endParaRPr b="0" sz="3000">
              <a:solidFill>
                <a:srgbClr val="151515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lang="en-US" sz="3000">
                <a:solidFill>
                  <a:srgbClr val="151515"/>
                </a:solidFill>
              </a:rPr>
              <a:t>• Uber</a:t>
            </a:r>
            <a:endParaRPr b="0" sz="3000">
              <a:solidFill>
                <a:srgbClr val="151515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lang="en-US" sz="3000">
                <a:solidFill>
                  <a:srgbClr val="151515"/>
                </a:solidFill>
              </a:rPr>
              <a:t>• Spotify</a:t>
            </a:r>
            <a:endParaRPr b="0" sz="3000">
              <a:solidFill>
                <a:srgbClr val="151515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lang="en-US" sz="3000">
                <a:solidFill>
                  <a:srgbClr val="151515"/>
                </a:solidFill>
              </a:rPr>
              <a:t>• Airbnb</a:t>
            </a:r>
            <a:endParaRPr b="0" sz="3000">
              <a:solidFill>
                <a:srgbClr val="151515"/>
              </a:solidFill>
            </a:endParaRPr>
          </a:p>
        </p:txBody>
      </p:sp>
      <p:sp>
        <p:nvSpPr>
          <p:cNvPr id="659" name="Google Shape;659;p48"/>
          <p:cNvSpPr txBox="1"/>
          <p:nvPr>
            <p:ph idx="7" type="body"/>
          </p:nvPr>
        </p:nvSpPr>
        <p:spPr>
          <a:xfrm>
            <a:off x="19247550" y="8821175"/>
            <a:ext cx="5060400" cy="1616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lang="en-US" sz="3000">
                <a:solidFill>
                  <a:srgbClr val="151515"/>
                </a:solidFill>
              </a:rPr>
              <a:t>• µTorrent, Transmission</a:t>
            </a:r>
            <a:endParaRPr b="0" sz="3000">
              <a:solidFill>
                <a:srgbClr val="151515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lang="en-US" sz="3000">
                <a:solidFill>
                  <a:srgbClr val="151515"/>
                </a:solidFill>
              </a:rPr>
              <a:t>• Bitcoin</a:t>
            </a:r>
            <a:endParaRPr b="0" sz="3000">
              <a:solidFill>
                <a:srgbClr val="151515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lang="en-US" sz="3000">
                <a:solidFill>
                  <a:srgbClr val="151515"/>
                </a:solidFill>
              </a:rPr>
              <a:t>• Skype (ранние версии)</a:t>
            </a:r>
            <a:endParaRPr b="0" sz="3000">
              <a:solidFill>
                <a:srgbClr val="151515"/>
              </a:solidFill>
            </a:endParaRPr>
          </a:p>
        </p:txBody>
      </p:sp>
      <p:sp>
        <p:nvSpPr>
          <p:cNvPr id="660" name="Google Shape;660;p48"/>
          <p:cNvSpPr txBox="1"/>
          <p:nvPr>
            <p:ph idx="7" type="body"/>
          </p:nvPr>
        </p:nvSpPr>
        <p:spPr>
          <a:xfrm>
            <a:off x="19336150" y="10982400"/>
            <a:ext cx="4793700" cy="2147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lang="en-US" sz="3000">
                <a:solidFill>
                  <a:srgbClr val="151515"/>
                </a:solidFill>
              </a:rPr>
              <a:t>• Dropbox (клиент-сервер + P2P-синхронизация)</a:t>
            </a:r>
            <a:endParaRPr b="0" sz="3000">
              <a:solidFill>
                <a:srgbClr val="151515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lang="en-US" sz="3000">
                <a:solidFill>
                  <a:srgbClr val="151515"/>
                </a:solidFill>
              </a:rPr>
              <a:t>• Discord (серверы + P2P-звонки)</a:t>
            </a:r>
            <a:endParaRPr b="0" sz="3000">
              <a:solidFill>
                <a:srgbClr val="151515"/>
              </a:solidFill>
            </a:endParaRPr>
          </a:p>
        </p:txBody>
      </p:sp>
      <p:pic>
        <p:nvPicPr>
          <p:cNvPr id="661" name="Google Shape;661;p4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672450" y="449701"/>
            <a:ext cx="664411" cy="92720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662" name="Google Shape;662;p48"/>
          <p:cNvCxnSpPr/>
          <p:nvPr/>
        </p:nvCxnSpPr>
        <p:spPr>
          <a:xfrm>
            <a:off x="674700" y="3777325"/>
            <a:ext cx="22820400" cy="0"/>
          </a:xfrm>
          <a:prstGeom prst="straightConnector1">
            <a:avLst/>
          </a:prstGeom>
          <a:noFill/>
          <a:ln cap="flat" cmpd="sng" w="76200">
            <a:solidFill>
              <a:srgbClr val="8054FF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663" name="Google Shape;663;p48"/>
          <p:cNvCxnSpPr/>
          <p:nvPr/>
        </p:nvCxnSpPr>
        <p:spPr>
          <a:xfrm>
            <a:off x="4588250" y="3016350"/>
            <a:ext cx="0" cy="10107000"/>
          </a:xfrm>
          <a:prstGeom prst="straightConnector1">
            <a:avLst/>
          </a:prstGeom>
          <a:noFill/>
          <a:ln cap="flat" cmpd="sng" w="76200">
            <a:solidFill>
              <a:srgbClr val="8054FF"/>
            </a:solidFill>
            <a:prstDash val="solid"/>
            <a:round/>
            <a:headEnd len="med" w="med" type="none"/>
            <a:tailEnd len="med" w="med" type="none"/>
          </a:ln>
        </p:spPr>
      </p:cxn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67" name="Shape 6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8" name="Google Shape;668;p49"/>
          <p:cNvSpPr txBox="1"/>
          <p:nvPr>
            <p:ph idx="12" type="sldNum"/>
          </p:nvPr>
        </p:nvSpPr>
        <p:spPr>
          <a:xfrm>
            <a:off x="22915225" y="699700"/>
            <a:ext cx="833700" cy="410400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</a:pPr>
            <a:fld id="{00000000-1234-1234-1234-123412341234}" type="slidenum">
              <a:rPr lang="en-US">
                <a:solidFill>
                  <a:srgbClr val="000000"/>
                </a:solidFill>
              </a:rPr>
              <a:t>‹#›</a:t>
            </a:fld>
            <a:endParaRPr/>
          </a:p>
        </p:txBody>
      </p:sp>
      <p:sp>
        <p:nvSpPr>
          <p:cNvPr id="669" name="Google Shape;669;p49"/>
          <p:cNvSpPr txBox="1"/>
          <p:nvPr>
            <p:ph idx="1" type="body"/>
          </p:nvPr>
        </p:nvSpPr>
        <p:spPr>
          <a:xfrm>
            <a:off x="470525" y="1622350"/>
            <a:ext cx="13613100" cy="1893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300"/>
              <a:buFont typeface="Helvetica Neue"/>
              <a:buNone/>
            </a:pPr>
            <a:r>
              <a:rPr lang="en-US" sz="6500"/>
              <a:t>А как этим всем управлять, мониторить и сопровождать?</a:t>
            </a:r>
            <a:endParaRPr sz="6500"/>
          </a:p>
        </p:txBody>
      </p:sp>
      <p:pic>
        <p:nvPicPr>
          <p:cNvPr id="670" name="Google Shape;670;p4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8460663" y="5844763"/>
            <a:ext cx="6886900" cy="6886875"/>
          </a:xfrm>
          <a:prstGeom prst="rect">
            <a:avLst/>
          </a:prstGeom>
          <a:noFill/>
          <a:ln>
            <a:noFill/>
          </a:ln>
        </p:spPr>
      </p:pic>
      <p:pic>
        <p:nvPicPr>
          <p:cNvPr id="671" name="Google Shape;671;p49"/>
          <p:cNvPicPr preferRelativeResize="0"/>
          <p:nvPr/>
        </p:nvPicPr>
        <p:blipFill rotWithShape="1">
          <a:blip r:embed="rId4">
            <a:alphaModFix/>
          </a:blip>
          <a:srcRect b="0" l="0" r="0" t="32994"/>
          <a:stretch/>
        </p:blipFill>
        <p:spPr>
          <a:xfrm>
            <a:off x="13371083" y="1823827"/>
            <a:ext cx="11012918" cy="11892175"/>
          </a:xfrm>
          <a:prstGeom prst="rect">
            <a:avLst/>
          </a:prstGeom>
          <a:noFill/>
          <a:ln>
            <a:noFill/>
          </a:ln>
        </p:spPr>
      </p:pic>
      <p:pic>
        <p:nvPicPr>
          <p:cNvPr id="672" name="Google Shape;672;p4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672450" y="449701"/>
            <a:ext cx="664411" cy="92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73" name="Google Shape;673;p49" title="giphy (1).gif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-6955750" y="1090625"/>
            <a:ext cx="6501050" cy="4485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74" name="Google Shape;674;p49"/>
          <p:cNvPicPr preferRelativeResize="0"/>
          <p:nvPr/>
        </p:nvPicPr>
        <p:blipFill rotWithShape="1">
          <a:blip r:embed="rId4">
            <a:alphaModFix/>
          </a:blip>
          <a:srcRect b="67007" l="0" r="0" t="0"/>
          <a:stretch/>
        </p:blipFill>
        <p:spPr>
          <a:xfrm>
            <a:off x="672088" y="5859038"/>
            <a:ext cx="11012917" cy="5855572"/>
          </a:xfrm>
          <a:prstGeom prst="rect">
            <a:avLst/>
          </a:prstGeom>
          <a:noFill/>
          <a:ln>
            <a:noFill/>
          </a:ln>
        </p:spPr>
      </p:pic>
      <p:pic>
        <p:nvPicPr>
          <p:cNvPr id="675" name="Google Shape;675;p49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8827662" y="3653831"/>
            <a:ext cx="4884031" cy="20670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79" name="Shape 6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0" name="Google Shape;680;p50"/>
          <p:cNvSpPr txBox="1"/>
          <p:nvPr>
            <p:ph idx="12" type="sldNum"/>
          </p:nvPr>
        </p:nvSpPr>
        <p:spPr>
          <a:xfrm>
            <a:off x="22915225" y="699700"/>
            <a:ext cx="833700" cy="410400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Helvetica Neue"/>
              <a:buNone/>
            </a:pPr>
            <a:fld id="{00000000-1234-1234-1234-123412341234}" type="slidenum">
              <a:rPr lang="en-US">
                <a:solidFill>
                  <a:srgbClr val="000000"/>
                </a:solidFill>
              </a:rPr>
              <a:t>‹#›</a:t>
            </a:fld>
            <a:endParaRPr/>
          </a:p>
        </p:txBody>
      </p:sp>
      <p:sp>
        <p:nvSpPr>
          <p:cNvPr id="681" name="Google Shape;681;p50"/>
          <p:cNvSpPr txBox="1"/>
          <p:nvPr>
            <p:ph idx="1" type="body"/>
          </p:nvPr>
        </p:nvSpPr>
        <p:spPr>
          <a:xfrm>
            <a:off x="546724" y="1622350"/>
            <a:ext cx="26466300" cy="992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300"/>
              <a:buFont typeface="Helvetica Neue"/>
              <a:buNone/>
            </a:pPr>
            <a:r>
              <a:rPr lang="en-US" sz="6500"/>
              <a:t>Приземление на реальность: путь к адаптации</a:t>
            </a:r>
            <a:endParaRPr sz="6500"/>
          </a:p>
        </p:txBody>
      </p:sp>
      <p:sp>
        <p:nvSpPr>
          <p:cNvPr id="682" name="Google Shape;682;p50"/>
          <p:cNvSpPr txBox="1"/>
          <p:nvPr>
            <p:ph idx="2" type="body"/>
          </p:nvPr>
        </p:nvSpPr>
        <p:spPr>
          <a:xfrm>
            <a:off x="598500" y="10558925"/>
            <a:ext cx="5774100" cy="1169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4064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800"/>
              <a:buChar char="●"/>
            </a:pPr>
            <a:r>
              <a:rPr lang="en-US"/>
              <a:t>Гибридная архитектура </a:t>
            </a:r>
            <a:endParaRPr/>
          </a:p>
          <a:p>
            <a:pPr indent="-4064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800"/>
              <a:buChar char="●"/>
            </a:pPr>
            <a:r>
              <a:rPr lang="en-US"/>
              <a:t>Тестирование в dev-среде</a:t>
            </a:r>
            <a:endParaRPr/>
          </a:p>
        </p:txBody>
      </p:sp>
      <p:sp>
        <p:nvSpPr>
          <p:cNvPr id="683" name="Google Shape;683;p50"/>
          <p:cNvSpPr txBox="1"/>
          <p:nvPr>
            <p:ph idx="3" type="body"/>
          </p:nvPr>
        </p:nvSpPr>
        <p:spPr>
          <a:xfrm>
            <a:off x="6501433" y="10558934"/>
            <a:ext cx="5774100" cy="1816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4064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800"/>
              <a:buChar char="●"/>
            </a:pPr>
            <a:r>
              <a:rPr lang="en-US"/>
              <a:t>IPFS как репликация</a:t>
            </a:r>
            <a:endParaRPr/>
          </a:p>
          <a:p>
            <a:pPr indent="-4064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800"/>
              <a:buChar char="●"/>
            </a:pPr>
            <a:r>
              <a:rPr lang="en-US"/>
              <a:t>Внедри через архивы и бэкапы</a:t>
            </a:r>
            <a:endParaRPr/>
          </a:p>
        </p:txBody>
      </p:sp>
      <p:sp>
        <p:nvSpPr>
          <p:cNvPr id="684" name="Google Shape;684;p50"/>
          <p:cNvSpPr txBox="1"/>
          <p:nvPr>
            <p:ph idx="4" type="body"/>
          </p:nvPr>
        </p:nvSpPr>
        <p:spPr>
          <a:xfrm>
            <a:off x="12303742" y="10558928"/>
            <a:ext cx="5643000" cy="1169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4064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800"/>
              <a:buChar char="●"/>
            </a:pPr>
            <a:r>
              <a:rPr lang="en-US"/>
              <a:t>Пиннинг критичных данных</a:t>
            </a:r>
            <a:endParaRPr/>
          </a:p>
          <a:p>
            <a:pPr indent="-4064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800"/>
              <a:buChar char="●"/>
            </a:pPr>
            <a:r>
              <a:rPr lang="en-US"/>
              <a:t>Контроль репликации</a:t>
            </a:r>
            <a:endParaRPr/>
          </a:p>
        </p:txBody>
      </p:sp>
      <p:sp>
        <p:nvSpPr>
          <p:cNvPr id="685" name="Google Shape;685;p50"/>
          <p:cNvSpPr txBox="1"/>
          <p:nvPr>
            <p:ph idx="8" type="body"/>
          </p:nvPr>
        </p:nvSpPr>
        <p:spPr>
          <a:xfrm>
            <a:off x="598500" y="8828575"/>
            <a:ext cx="5421300" cy="12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SzPts val="3600"/>
              <a:buNone/>
            </a:pPr>
            <a:r>
              <a:rPr lang="en-US"/>
              <a:t>Постепенное внедрение</a:t>
            </a:r>
            <a:endParaRPr/>
          </a:p>
        </p:txBody>
      </p:sp>
      <p:sp>
        <p:nvSpPr>
          <p:cNvPr id="686" name="Google Shape;686;p50"/>
          <p:cNvSpPr txBox="1"/>
          <p:nvPr>
            <p:ph idx="9" type="body"/>
          </p:nvPr>
        </p:nvSpPr>
        <p:spPr>
          <a:xfrm>
            <a:off x="6501433" y="8828575"/>
            <a:ext cx="5421300" cy="12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SzPts val="3600"/>
              <a:buNone/>
            </a:pPr>
            <a:r>
              <a:rPr lang="en-US"/>
              <a:t>Стратегия развёртывания</a:t>
            </a:r>
            <a:endParaRPr/>
          </a:p>
        </p:txBody>
      </p:sp>
      <p:sp>
        <p:nvSpPr>
          <p:cNvPr id="687" name="Google Shape;687;p50"/>
          <p:cNvSpPr txBox="1"/>
          <p:nvPr>
            <p:ph idx="13" type="body"/>
          </p:nvPr>
        </p:nvSpPr>
        <p:spPr>
          <a:xfrm>
            <a:off x="12303742" y="8828575"/>
            <a:ext cx="4436400" cy="12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SzPts val="3600"/>
              <a:buNone/>
            </a:pPr>
            <a:r>
              <a:rPr lang="en-US"/>
              <a:t>Гарантии доступности</a:t>
            </a:r>
            <a:endParaRPr/>
          </a:p>
        </p:txBody>
      </p:sp>
      <p:sp>
        <p:nvSpPr>
          <p:cNvPr id="688" name="Google Shape;688;p50"/>
          <p:cNvSpPr txBox="1"/>
          <p:nvPr>
            <p:ph idx="3" type="body"/>
          </p:nvPr>
        </p:nvSpPr>
        <p:spPr>
          <a:xfrm>
            <a:off x="17974950" y="10558931"/>
            <a:ext cx="5774100" cy="1169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4064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800"/>
              <a:buChar char="●"/>
            </a:pPr>
            <a:r>
              <a:rPr lang="en-US"/>
              <a:t>Учитывай задержки</a:t>
            </a:r>
            <a:endParaRPr/>
          </a:p>
          <a:p>
            <a:pPr indent="-4064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800"/>
              <a:buChar char="●"/>
            </a:pPr>
            <a:r>
              <a:rPr lang="en-US"/>
              <a:t>Оптимизируй кэширование</a:t>
            </a:r>
            <a:endParaRPr/>
          </a:p>
        </p:txBody>
      </p:sp>
      <p:sp>
        <p:nvSpPr>
          <p:cNvPr id="689" name="Google Shape;689;p50"/>
          <p:cNvSpPr txBox="1"/>
          <p:nvPr>
            <p:ph idx="9" type="body"/>
          </p:nvPr>
        </p:nvSpPr>
        <p:spPr>
          <a:xfrm>
            <a:off x="17974950" y="8828575"/>
            <a:ext cx="5421300" cy="12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SzPts val="3600"/>
              <a:buNone/>
            </a:pPr>
            <a:r>
              <a:rPr lang="en-US"/>
              <a:t>Архитектурные требования</a:t>
            </a:r>
            <a:endParaRPr/>
          </a:p>
        </p:txBody>
      </p:sp>
      <p:pic>
        <p:nvPicPr>
          <p:cNvPr id="690" name="Google Shape;690;p5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2727100" y="4286979"/>
            <a:ext cx="4473352" cy="4286139"/>
          </a:xfrm>
          <a:prstGeom prst="rect">
            <a:avLst/>
          </a:prstGeom>
          <a:noFill/>
          <a:ln>
            <a:noFill/>
          </a:ln>
        </p:spPr>
      </p:pic>
      <p:pic>
        <p:nvPicPr>
          <p:cNvPr id="691" name="Google Shape;691;p5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019809" y="4286979"/>
            <a:ext cx="4473371" cy="4286139"/>
          </a:xfrm>
          <a:prstGeom prst="rect">
            <a:avLst/>
          </a:prstGeom>
          <a:noFill/>
          <a:ln>
            <a:noFill/>
          </a:ln>
        </p:spPr>
      </p:pic>
      <p:pic>
        <p:nvPicPr>
          <p:cNvPr id="692" name="Google Shape;692;p50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-341487" y="4031525"/>
            <a:ext cx="5006588" cy="4797051"/>
          </a:xfrm>
          <a:prstGeom prst="rect">
            <a:avLst/>
          </a:prstGeom>
          <a:noFill/>
          <a:ln>
            <a:noFill/>
          </a:ln>
        </p:spPr>
      </p:pic>
      <p:pic>
        <p:nvPicPr>
          <p:cNvPr id="693" name="Google Shape;693;p50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8365673" y="4286989"/>
            <a:ext cx="4473352" cy="4286120"/>
          </a:xfrm>
          <a:prstGeom prst="rect">
            <a:avLst/>
          </a:prstGeom>
          <a:noFill/>
          <a:ln>
            <a:noFill/>
          </a:ln>
        </p:spPr>
      </p:pic>
      <p:pic>
        <p:nvPicPr>
          <p:cNvPr id="694" name="Google Shape;694;p50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3893045" y="5223024"/>
            <a:ext cx="3531450" cy="1476392"/>
          </a:xfrm>
          <a:prstGeom prst="rect">
            <a:avLst/>
          </a:prstGeom>
          <a:noFill/>
          <a:ln>
            <a:noFill/>
          </a:ln>
        </p:spPr>
      </p:pic>
      <p:pic>
        <p:nvPicPr>
          <p:cNvPr id="695" name="Google Shape;695;p50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10258724" y="5223024"/>
            <a:ext cx="3531450" cy="1476392"/>
          </a:xfrm>
          <a:prstGeom prst="rect">
            <a:avLst/>
          </a:prstGeom>
          <a:noFill/>
          <a:ln>
            <a:noFill/>
          </a:ln>
        </p:spPr>
      </p:pic>
      <p:pic>
        <p:nvPicPr>
          <p:cNvPr id="696" name="Google Shape;696;p50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16090987" y="5223024"/>
            <a:ext cx="3531450" cy="1476392"/>
          </a:xfrm>
          <a:prstGeom prst="rect">
            <a:avLst/>
          </a:prstGeom>
          <a:noFill/>
          <a:ln>
            <a:noFill/>
          </a:ln>
        </p:spPr>
      </p:pic>
      <p:pic>
        <p:nvPicPr>
          <p:cNvPr id="697" name="Google Shape;697;p50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5672450" y="449701"/>
            <a:ext cx="664411" cy="92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01" name="Shape 7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02" name="Google Shape;702;p51"/>
          <p:cNvGrpSpPr/>
          <p:nvPr/>
        </p:nvGrpSpPr>
        <p:grpSpPr>
          <a:xfrm>
            <a:off x="18568994" y="6396471"/>
            <a:ext cx="4983157" cy="5069741"/>
            <a:chOff x="254350" y="9051350"/>
            <a:chExt cx="3260375" cy="3317025"/>
          </a:xfrm>
        </p:grpSpPr>
        <p:sp>
          <p:nvSpPr>
            <p:cNvPr id="703" name="Google Shape;703;p51"/>
            <p:cNvSpPr/>
            <p:nvPr/>
          </p:nvSpPr>
          <p:spPr>
            <a:xfrm>
              <a:off x="463725" y="9307475"/>
              <a:ext cx="3051000" cy="3060900"/>
            </a:xfrm>
            <a:prstGeom prst="rect">
              <a:avLst/>
            </a:prstGeom>
            <a:solidFill>
              <a:srgbClr val="000000"/>
            </a:solidFill>
            <a:ln cap="flat" cmpd="sng" w="38100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04" name="Google Shape;704;p51"/>
            <p:cNvSpPr/>
            <p:nvPr/>
          </p:nvSpPr>
          <p:spPr>
            <a:xfrm>
              <a:off x="254350" y="9051350"/>
              <a:ext cx="3051000" cy="30609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705" name="Google Shape;705;p51"/>
          <p:cNvSpPr txBox="1"/>
          <p:nvPr>
            <p:ph idx="12" type="sldNum"/>
          </p:nvPr>
        </p:nvSpPr>
        <p:spPr>
          <a:xfrm>
            <a:off x="22915225" y="699700"/>
            <a:ext cx="833700" cy="410400"/>
          </a:xfrm>
          <a:prstGeom prst="rect">
            <a:avLst/>
          </a:prstGeom>
          <a:noFill/>
          <a:ln>
            <a:noFill/>
          </a:ln>
        </p:spPr>
        <p:txBody>
          <a:bodyPr anchorCtr="0" anchor="b" bIns="50800" lIns="50800" spcFirstLastPara="1" rIns="50800" wrap="square" tIns="50800">
            <a:sp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Helvetica Neue"/>
              <a:buNone/>
            </a:pPr>
            <a:fld id="{00000000-1234-1234-1234-123412341234}" type="slidenum">
              <a:rPr lang="en-US">
                <a:solidFill>
                  <a:srgbClr val="FFFFFF"/>
                </a:solidFill>
              </a:rPr>
              <a:t>‹#›</a:t>
            </a:fld>
            <a:endParaRPr/>
          </a:p>
        </p:txBody>
      </p:sp>
      <p:sp>
        <p:nvSpPr>
          <p:cNvPr id="706" name="Google Shape;706;p51"/>
          <p:cNvSpPr txBox="1"/>
          <p:nvPr>
            <p:ph idx="5" type="body"/>
          </p:nvPr>
        </p:nvSpPr>
        <p:spPr>
          <a:xfrm>
            <a:off x="12191996" y="2474150"/>
            <a:ext cx="10513800" cy="3029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5300"/>
              <a:buFont typeface="Helvetica Neue"/>
              <a:buNone/>
            </a:pPr>
            <a:r>
              <a:rPr lang="en-US"/>
              <a:t>Идеальной системы нет, решайте задачи бизнеса ресурсами, которые предоставляет вам бизнес</a:t>
            </a:r>
            <a:endParaRPr/>
          </a:p>
        </p:txBody>
      </p:sp>
      <p:sp>
        <p:nvSpPr>
          <p:cNvPr id="707" name="Google Shape;707;p51"/>
          <p:cNvSpPr txBox="1"/>
          <p:nvPr>
            <p:ph idx="6" type="body"/>
          </p:nvPr>
        </p:nvSpPr>
        <p:spPr>
          <a:xfrm>
            <a:off x="12191996" y="6396705"/>
            <a:ext cx="5886000" cy="1385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US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Потому что это всё может быть выброшено в помойку через год</a:t>
            </a:r>
            <a:endParaRPr/>
          </a:p>
        </p:txBody>
      </p:sp>
      <p:sp>
        <p:nvSpPr>
          <p:cNvPr id="708" name="Google Shape;708;p51"/>
          <p:cNvSpPr txBox="1"/>
          <p:nvPr>
            <p:ph idx="6" type="body"/>
          </p:nvPr>
        </p:nvSpPr>
        <p:spPr>
          <a:xfrm>
            <a:off x="12191996" y="8150560"/>
            <a:ext cx="5886000" cy="95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US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Потому что это всё может быть не нужно через год</a:t>
            </a:r>
            <a:endParaRPr/>
          </a:p>
        </p:txBody>
      </p:sp>
      <p:sp>
        <p:nvSpPr>
          <p:cNvPr id="709" name="Google Shape;709;p51"/>
          <p:cNvSpPr txBox="1"/>
          <p:nvPr>
            <p:ph idx="6" type="body"/>
          </p:nvPr>
        </p:nvSpPr>
        <p:spPr>
          <a:xfrm>
            <a:off x="12191996" y="9752015"/>
            <a:ext cx="5886000" cy="1816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US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Потому что регуляторные требования могут меняться раз от разу и это может стоить переделки всей архитектуры</a:t>
            </a:r>
            <a:endParaRPr/>
          </a:p>
        </p:txBody>
      </p:sp>
      <p:pic>
        <p:nvPicPr>
          <p:cNvPr id="710" name="Google Shape;710;p5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672450" y="449701"/>
            <a:ext cx="664411" cy="92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11" name="Google Shape;711;p5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8569017" y="6397432"/>
            <a:ext cx="4669100" cy="4669098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712" name="Google Shape;712;p51"/>
          <p:cNvGrpSpPr/>
          <p:nvPr/>
        </p:nvGrpSpPr>
        <p:grpSpPr>
          <a:xfrm>
            <a:off x="711550" y="8975150"/>
            <a:ext cx="3260375" cy="3317025"/>
            <a:chOff x="254350" y="9051350"/>
            <a:chExt cx="3260375" cy="3317025"/>
          </a:xfrm>
        </p:grpSpPr>
        <p:sp>
          <p:nvSpPr>
            <p:cNvPr id="713" name="Google Shape;713;p51"/>
            <p:cNvSpPr/>
            <p:nvPr/>
          </p:nvSpPr>
          <p:spPr>
            <a:xfrm>
              <a:off x="463725" y="9307475"/>
              <a:ext cx="3051000" cy="3060900"/>
            </a:xfrm>
            <a:prstGeom prst="rect">
              <a:avLst/>
            </a:prstGeom>
            <a:solidFill>
              <a:srgbClr val="000000"/>
            </a:solidFill>
            <a:ln cap="flat" cmpd="sng" w="38100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14" name="Google Shape;714;p51"/>
            <p:cNvSpPr/>
            <p:nvPr/>
          </p:nvSpPr>
          <p:spPr>
            <a:xfrm>
              <a:off x="254350" y="9051350"/>
              <a:ext cx="3051000" cy="30609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715" name="Google Shape;715;p51"/>
          <p:cNvSpPr txBox="1"/>
          <p:nvPr/>
        </p:nvSpPr>
        <p:spPr>
          <a:xfrm>
            <a:off x="5559648" y="11082199"/>
            <a:ext cx="3888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120833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@the_homeless_god</a:t>
            </a:r>
            <a:endParaRPr b="1" sz="2400">
              <a:solidFill>
                <a:srgbClr val="FFFFFF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716" name="Google Shape;716;p51"/>
          <p:cNvSpPr txBox="1"/>
          <p:nvPr/>
        </p:nvSpPr>
        <p:spPr>
          <a:xfrm>
            <a:off x="5603456" y="9756834"/>
            <a:ext cx="34482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120833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/the-homeless-god</a:t>
            </a:r>
            <a:endParaRPr b="1" sz="2400">
              <a:solidFill>
                <a:srgbClr val="FFFFFF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717" name="Google Shape;717;p51"/>
          <p:cNvSpPr txBox="1"/>
          <p:nvPr/>
        </p:nvSpPr>
        <p:spPr>
          <a:xfrm>
            <a:off x="598497" y="3902626"/>
            <a:ext cx="59829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Руководитель группы разработки</a:t>
            </a:r>
            <a:endParaRPr sz="2800">
              <a:solidFill>
                <a:srgbClr val="FFFFFF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718" name="Google Shape;718;p51"/>
          <p:cNvSpPr txBox="1"/>
          <p:nvPr/>
        </p:nvSpPr>
        <p:spPr>
          <a:xfrm>
            <a:off x="599239" y="2550342"/>
            <a:ext cx="9212400" cy="826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5300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Марат Зимнуров</a:t>
            </a:r>
            <a:endParaRPr b="1" sz="5300">
              <a:solidFill>
                <a:srgbClr val="FFFFFF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descr="Изображение" id="719" name="Google Shape;719;p5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410654" y="10995918"/>
            <a:ext cx="761059" cy="636401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Изображение" id="720" name="Google Shape;720;p51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 rot="-677249">
            <a:off x="5852949" y="3101837"/>
            <a:ext cx="4016537" cy="3393938"/>
          </a:xfrm>
          <a:prstGeom prst="rect">
            <a:avLst/>
          </a:prstGeom>
          <a:noFill/>
          <a:ln>
            <a:noFill/>
          </a:ln>
        </p:spPr>
      </p:pic>
      <p:pic>
        <p:nvPicPr>
          <p:cNvPr id="721" name="Google Shape;721;p51" title="free-icon-github-5968866.png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4280738" y="9368500"/>
            <a:ext cx="1238324" cy="1238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722" name="Google Shape;722;p51" title="qr-code.png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844726" y="9118875"/>
            <a:ext cx="2763675" cy="276362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21_BasicWhite">
  <a:themeElements>
    <a:clrScheme name="21_BasicWhite">
      <a:dk1>
        <a:srgbClr val="5E5E5E"/>
      </a:dk1>
      <a:lt1>
        <a:srgbClr val="FFFFFF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FD932"/>
      </a:accent4>
      <a:accent5>
        <a:srgbClr val="FF644E"/>
      </a:accent5>
      <a:accent6>
        <a:srgbClr val="FF42A1"/>
      </a:accent6>
      <a:hlink>
        <a:srgbClr val="0000FF"/>
      </a:hlink>
      <a:folHlink>
        <a:srgbClr val="FF00FF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21_BasicWhite">
  <a:themeElements>
    <a:clrScheme name="21_BasicWhite">
      <a:dk1>
        <a:srgbClr val="000000"/>
      </a:dk1>
      <a:lt1>
        <a:srgbClr val="FFFFFF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FD932"/>
      </a:accent4>
      <a:accent5>
        <a:srgbClr val="FF644E"/>
      </a:accent5>
      <a:accent6>
        <a:srgbClr val="FF42A1"/>
      </a:accent6>
      <a:hlink>
        <a:srgbClr val="0000FF"/>
      </a:hlink>
      <a:folHlink>
        <a:srgbClr val="FF00FF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